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4"/>
    <p:sldMasterId id="2147483728" r:id="rId5"/>
  </p:sldMasterIdLst>
  <p:notesMasterIdLst>
    <p:notesMasterId r:id="rId22"/>
  </p:notesMasterIdLst>
  <p:handoutMasterIdLst>
    <p:handoutMasterId r:id="rId23"/>
  </p:handoutMasterIdLst>
  <p:sldIdLst>
    <p:sldId id="707" r:id="rId6"/>
    <p:sldId id="798" r:id="rId7"/>
    <p:sldId id="838" r:id="rId8"/>
    <p:sldId id="847" r:id="rId9"/>
    <p:sldId id="846" r:id="rId10"/>
    <p:sldId id="842" r:id="rId11"/>
    <p:sldId id="289" r:id="rId12"/>
    <p:sldId id="848" r:id="rId13"/>
    <p:sldId id="809" r:id="rId14"/>
    <p:sldId id="823" r:id="rId15"/>
    <p:sldId id="833" r:id="rId16"/>
    <p:sldId id="774" r:id="rId17"/>
    <p:sldId id="837" r:id="rId18"/>
    <p:sldId id="839" r:id="rId19"/>
    <p:sldId id="840" r:id="rId20"/>
    <p:sldId id="733" r:id="rId21"/>
  </p:sldIdLst>
  <p:sldSz cx="12192000" cy="6858000"/>
  <p:notesSz cx="6797675" cy="9926638"/>
  <p:custShowLst>
    <p:custShow name="Pokaz niestandardowy 1" id="0">
      <p:sldLst/>
    </p:custShow>
  </p:custShow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lska Ludmiła" initials="WL" lastIdx="1" clrIdx="0">
    <p:extLst>
      <p:ext uri="{19B8F6BF-5375-455C-9EA6-DF929625EA0E}">
        <p15:presenceInfo xmlns:p15="http://schemas.microsoft.com/office/powerpoint/2012/main" userId="S::lwolska@pfron.org.pl::ae2979ca-5eb2-4f4b-ad60-1ca230a0e3c4" providerId="AD"/>
      </p:ext>
    </p:extLst>
  </p:cmAuthor>
  <p:cmAuthor id="2" name="Zieliński Sławomir" initials="ZS" lastIdx="1" clrIdx="1">
    <p:extLst>
      <p:ext uri="{19B8F6BF-5375-455C-9EA6-DF929625EA0E}">
        <p15:presenceInfo xmlns:p15="http://schemas.microsoft.com/office/powerpoint/2012/main" userId="S::szielinski@pfron.org.pl::ad3bd86a-9392-43b9-8ac2-b9265d9bb00b" providerId="AD"/>
      </p:ext>
    </p:extLst>
  </p:cmAuthor>
  <p:cmAuthor id="3" name="Falkowski Grzegorz" initials="FG" lastIdx="5" clrIdx="2">
    <p:extLst>
      <p:ext uri="{19B8F6BF-5375-455C-9EA6-DF929625EA0E}">
        <p15:presenceInfo xmlns:p15="http://schemas.microsoft.com/office/powerpoint/2012/main" userId="S::gfalkowski@pfron.org.pl::0307e8a9-6e43-420b-a4bd-b79cfe2793d2" providerId="AD"/>
      </p:ext>
    </p:extLst>
  </p:cmAuthor>
  <p:cmAuthor id="4" name="Bobek Kamil" initials="BK" lastIdx="13" clrIdx="3">
    <p:extLst>
      <p:ext uri="{19B8F6BF-5375-455C-9EA6-DF929625EA0E}">
        <p15:presenceInfo xmlns:p15="http://schemas.microsoft.com/office/powerpoint/2012/main" userId="S::kamil.bobek@pfron.org.pl::c0941e00-04f9-46f9-a154-2dde1eda2c98" providerId="AD"/>
      </p:ext>
    </p:extLst>
  </p:cmAuthor>
  <p:cmAuthor id="5" name="Baczyńska Bożenna" initials="BB" lastIdx="14" clrIdx="4">
    <p:extLst>
      <p:ext uri="{19B8F6BF-5375-455C-9EA6-DF929625EA0E}">
        <p15:presenceInfo xmlns:p15="http://schemas.microsoft.com/office/powerpoint/2012/main" userId="S::bbaczynska@pfron.org.pl::455487cc-4203-4718-b36a-063b152e98d0" providerId="AD"/>
      </p:ext>
    </p:extLst>
  </p:cmAuthor>
  <p:cmAuthor id="6" name="Knapik Gabriela" initials="KG" lastIdx="4" clrIdx="5">
    <p:extLst>
      <p:ext uri="{19B8F6BF-5375-455C-9EA6-DF929625EA0E}">
        <p15:presenceInfo xmlns:p15="http://schemas.microsoft.com/office/powerpoint/2012/main" userId="S::gabriela.knapik@pfron.org.pl::efd6633f-58a1-4755-8244-640aa81348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06"/>
    <a:srgbClr val="68882C"/>
    <a:srgbClr val="707173"/>
    <a:srgbClr val="7F7F7F"/>
    <a:srgbClr val="E2007A"/>
    <a:srgbClr val="E9F0E8"/>
    <a:srgbClr val="CFE0CE"/>
    <a:srgbClr val="767171"/>
    <a:srgbClr val="A4B780"/>
    <a:srgbClr val="C3A8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41" autoAdjust="0"/>
    <p:restoredTop sz="86098" autoAdjust="0"/>
  </p:normalViewPr>
  <p:slideViewPr>
    <p:cSldViewPr snapToGrid="0">
      <p:cViewPr varScale="1">
        <p:scale>
          <a:sx n="71" d="100"/>
          <a:sy n="71" d="100"/>
        </p:scale>
        <p:origin x="821" y="43"/>
      </p:cViewPr>
      <p:guideLst>
        <p:guide pos="384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455948973462318E-2"/>
          <c:y val="0.17614290702541627"/>
          <c:w val="0.97166409354865246"/>
          <c:h val="0.74462233480739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Arkusz1!$C$3</c:f>
              <c:strCache>
                <c:ptCount val="1"/>
                <c:pt idx="0">
                  <c:v>Wysokość planu finansowego w latach 2017-2023
(w mln zł) 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Arkusz1!$B$4:$B$10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Arkusz1!$C$4:$C$10</c:f>
              <c:numCache>
                <c:formatCode>General</c:formatCode>
                <c:ptCount val="7"/>
                <c:pt idx="0">
                  <c:v>246</c:v>
                </c:pt>
                <c:pt idx="1">
                  <c:v>247</c:v>
                </c:pt>
                <c:pt idx="2">
                  <c:v>328</c:v>
                </c:pt>
                <c:pt idx="3">
                  <c:v>335</c:v>
                </c:pt>
                <c:pt idx="4">
                  <c:v>415</c:v>
                </c:pt>
                <c:pt idx="5">
                  <c:v>587</c:v>
                </c:pt>
                <c:pt idx="6">
                  <c:v>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B7-4D9C-A2D9-2715AC99361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46268744"/>
        <c:axId val="746272024"/>
      </c:barChart>
      <c:catAx>
        <c:axId val="746268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746272024"/>
        <c:crosses val="autoZero"/>
        <c:auto val="1"/>
        <c:lblAlgn val="ctr"/>
        <c:lblOffset val="100"/>
        <c:noMultiLvlLbl val="0"/>
      </c:catAx>
      <c:valAx>
        <c:axId val="746272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46268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CA97C6-2AB5-4C90-BA2F-3BC52C1E723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A7A9EC1-8613-403D-8F9A-B97F608C0444}">
      <dgm:prSet phldrT="[Teks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900" dirty="0"/>
            <a:t>Współpraca finansowa PFRON z organizacjami pozarządowymi odbywa się na płaszczyźnie realizacji: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dirty="0"/>
        </a:p>
      </dgm:t>
    </dgm:pt>
    <dgm:pt modelId="{ED5C4F53-8A2A-47C5-AE04-C040F319224C}" type="parTrans" cxnId="{18620769-CE89-47F6-9551-7A7624F104A2}">
      <dgm:prSet/>
      <dgm:spPr/>
      <dgm:t>
        <a:bodyPr/>
        <a:lstStyle/>
        <a:p>
          <a:endParaRPr lang="pl-PL"/>
        </a:p>
      </dgm:t>
    </dgm:pt>
    <dgm:pt modelId="{6F169513-8077-4CFE-B7F2-3A56899BDE3C}" type="sibTrans" cxnId="{18620769-CE89-47F6-9551-7A7624F104A2}">
      <dgm:prSet/>
      <dgm:spPr/>
      <dgm:t>
        <a:bodyPr/>
        <a:lstStyle/>
        <a:p>
          <a:endParaRPr lang="pl-PL"/>
        </a:p>
      </dgm:t>
    </dgm:pt>
    <dgm:pt modelId="{7144B286-5211-4BD2-BE36-458AD1A25211}">
      <dgm:prSet custT="1"/>
      <dgm:spPr/>
      <dgm:t>
        <a:bodyPr/>
        <a:lstStyle/>
        <a:p>
          <a:r>
            <a:rPr lang="pl-PL" sz="24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zadań ustawowych, w szczególności art. 36 ustawy o rehabilitacji </a:t>
          </a:r>
        </a:p>
        <a:p>
          <a:r>
            <a:rPr lang="pl-PL" sz="24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zawodowej i społecznej oraz zatrudnianiu osób niepełnosprawnych</a:t>
          </a:r>
          <a:r>
            <a:rPr kumimoji="0" lang="pl-PL" sz="2400" b="0" i="0" u="none" strike="noStrike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;</a:t>
          </a:r>
        </a:p>
      </dgm:t>
    </dgm:pt>
    <dgm:pt modelId="{424531FC-2D15-4E68-84FA-CCE08134C6BF}" type="parTrans" cxnId="{4CC165AA-2969-4F66-8798-400BC0C67819}">
      <dgm:prSet/>
      <dgm:spPr/>
      <dgm:t>
        <a:bodyPr/>
        <a:lstStyle/>
        <a:p>
          <a:endParaRPr lang="pl-PL"/>
        </a:p>
      </dgm:t>
    </dgm:pt>
    <dgm:pt modelId="{9CFE446E-8A32-4063-82C3-DB95E2B04D6A}" type="sibTrans" cxnId="{4CC165AA-2969-4F66-8798-400BC0C67819}">
      <dgm:prSet/>
      <dgm:spPr/>
      <dgm:t>
        <a:bodyPr/>
        <a:lstStyle/>
        <a:p>
          <a:endParaRPr lang="pl-PL"/>
        </a:p>
      </dgm:t>
    </dgm:pt>
    <dgm:pt modelId="{560A80C2-ECDF-46D0-9B13-8EBA15A1EF12}">
      <dgm:prSet custT="1"/>
      <dgm:spPr/>
      <dgm:t>
        <a:bodyPr/>
        <a:lstStyle/>
        <a:p>
          <a:r>
            <a:rPr lang="pl-PL" sz="24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programów Rady Nadzorczej PFRON realizowanych na podstawie </a:t>
          </a:r>
        </a:p>
        <a:p>
          <a:r>
            <a:rPr lang="pl-PL" sz="24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art. 47 ust. 1 pkt 4 ustawy o rehabilitacji zawodowej i społecznej oraz zatrudnianiu osób niepełnosprawnych.</a:t>
          </a:r>
          <a:endParaRPr kumimoji="0" lang="pl-PL" sz="2400" b="0" i="0" u="none" strike="noStrike" cap="none" spc="0" normalizeH="0" baseline="0" noProof="0" dirty="0">
            <a:ln>
              <a:noFill/>
            </a:ln>
            <a:solidFill>
              <a:schemeClr val="tx1">
                <a:lumMod val="50000"/>
              </a:schemeClr>
            </a:solidFill>
            <a:effectLst/>
            <a:uLnTx/>
            <a:uFillTx/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B6AABB82-8048-4E07-B2F8-7F7A0F92B4C9}" type="parTrans" cxnId="{A7799B00-403A-476B-A679-0D5D85CD0B61}">
      <dgm:prSet/>
      <dgm:spPr/>
      <dgm:t>
        <a:bodyPr/>
        <a:lstStyle/>
        <a:p>
          <a:endParaRPr lang="pl-PL"/>
        </a:p>
      </dgm:t>
    </dgm:pt>
    <dgm:pt modelId="{457B8A3B-D27E-4148-BEFF-DD0CBB0C25CF}" type="sibTrans" cxnId="{A7799B00-403A-476B-A679-0D5D85CD0B61}">
      <dgm:prSet/>
      <dgm:spPr/>
      <dgm:t>
        <a:bodyPr/>
        <a:lstStyle/>
        <a:p>
          <a:endParaRPr lang="pl-PL"/>
        </a:p>
      </dgm:t>
    </dgm:pt>
    <dgm:pt modelId="{752CDC33-8EEC-45AF-B123-096DD0B17032}" type="pres">
      <dgm:prSet presAssocID="{05CA97C6-2AB5-4C90-BA2F-3BC52C1E72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A2CCC6D-04BA-425B-AC5A-3BC74CFC1789}" type="pres">
      <dgm:prSet presAssocID="{1A7A9EC1-8613-403D-8F9A-B97F608C0444}" presName="root" presStyleCnt="0"/>
      <dgm:spPr/>
    </dgm:pt>
    <dgm:pt modelId="{7977DCD5-DEF7-4BCB-B99E-464E7B5AB724}" type="pres">
      <dgm:prSet presAssocID="{1A7A9EC1-8613-403D-8F9A-B97F608C0444}" presName="rootComposite" presStyleCnt="0"/>
      <dgm:spPr/>
    </dgm:pt>
    <dgm:pt modelId="{9788F717-DE0F-4C9F-A57F-4CD1398B5361}" type="pres">
      <dgm:prSet presAssocID="{1A7A9EC1-8613-403D-8F9A-B97F608C0444}" presName="rootText" presStyleLbl="node1" presStyleIdx="0" presStyleCnt="1" custScaleX="495587" custScaleY="214684"/>
      <dgm:spPr/>
    </dgm:pt>
    <dgm:pt modelId="{CDD32676-5803-4D74-8C92-F09454EC70E2}" type="pres">
      <dgm:prSet presAssocID="{1A7A9EC1-8613-403D-8F9A-B97F608C0444}" presName="rootConnector" presStyleLbl="node1" presStyleIdx="0" presStyleCnt="1"/>
      <dgm:spPr/>
    </dgm:pt>
    <dgm:pt modelId="{B393AE59-9993-4F58-8518-FEA87C9A381E}" type="pres">
      <dgm:prSet presAssocID="{1A7A9EC1-8613-403D-8F9A-B97F608C0444}" presName="childShape" presStyleCnt="0"/>
      <dgm:spPr/>
    </dgm:pt>
    <dgm:pt modelId="{E0D18EBC-1CC2-44BC-BF99-5BFD9BBC5CEF}" type="pres">
      <dgm:prSet presAssocID="{424531FC-2D15-4E68-84FA-CCE08134C6BF}" presName="Name13" presStyleLbl="parChTrans1D2" presStyleIdx="0" presStyleCnt="2"/>
      <dgm:spPr/>
    </dgm:pt>
    <dgm:pt modelId="{4F45985B-82F5-4B81-AB70-6A77750CAF7E}" type="pres">
      <dgm:prSet presAssocID="{7144B286-5211-4BD2-BE36-458AD1A25211}" presName="childText" presStyleLbl="bgAcc1" presStyleIdx="0" presStyleCnt="2" custScaleX="611226" custScaleY="112901">
        <dgm:presLayoutVars>
          <dgm:bulletEnabled val="1"/>
        </dgm:presLayoutVars>
      </dgm:prSet>
      <dgm:spPr/>
    </dgm:pt>
    <dgm:pt modelId="{9A02B647-4F32-48F5-87AA-A3F225F0612F}" type="pres">
      <dgm:prSet presAssocID="{B6AABB82-8048-4E07-B2F8-7F7A0F92B4C9}" presName="Name13" presStyleLbl="parChTrans1D2" presStyleIdx="1" presStyleCnt="2"/>
      <dgm:spPr/>
    </dgm:pt>
    <dgm:pt modelId="{C8F494A4-8E1E-45FB-AF21-004D32AAA685}" type="pres">
      <dgm:prSet presAssocID="{560A80C2-ECDF-46D0-9B13-8EBA15A1EF12}" presName="childText" presStyleLbl="bgAcc1" presStyleIdx="1" presStyleCnt="2" custScaleX="562972" custScaleY="137735">
        <dgm:presLayoutVars>
          <dgm:bulletEnabled val="1"/>
        </dgm:presLayoutVars>
      </dgm:prSet>
      <dgm:spPr/>
    </dgm:pt>
  </dgm:ptLst>
  <dgm:cxnLst>
    <dgm:cxn modelId="{A7799B00-403A-476B-A679-0D5D85CD0B61}" srcId="{1A7A9EC1-8613-403D-8F9A-B97F608C0444}" destId="{560A80C2-ECDF-46D0-9B13-8EBA15A1EF12}" srcOrd="1" destOrd="0" parTransId="{B6AABB82-8048-4E07-B2F8-7F7A0F92B4C9}" sibTransId="{457B8A3B-D27E-4148-BEFF-DD0CBB0C25CF}"/>
    <dgm:cxn modelId="{73C13418-F1E9-413E-94E7-4B28FDBC4C89}" type="presOf" srcId="{7144B286-5211-4BD2-BE36-458AD1A25211}" destId="{4F45985B-82F5-4B81-AB70-6A77750CAF7E}" srcOrd="0" destOrd="0" presId="urn:microsoft.com/office/officeart/2005/8/layout/hierarchy3"/>
    <dgm:cxn modelId="{DF5D6821-C881-4446-9B6C-A46EBA98AC12}" type="presOf" srcId="{1A7A9EC1-8613-403D-8F9A-B97F608C0444}" destId="{9788F717-DE0F-4C9F-A57F-4CD1398B5361}" srcOrd="0" destOrd="0" presId="urn:microsoft.com/office/officeart/2005/8/layout/hierarchy3"/>
    <dgm:cxn modelId="{14002632-F8ED-472E-A0D3-A40A333F0AB2}" type="presOf" srcId="{560A80C2-ECDF-46D0-9B13-8EBA15A1EF12}" destId="{C8F494A4-8E1E-45FB-AF21-004D32AAA685}" srcOrd="0" destOrd="0" presId="urn:microsoft.com/office/officeart/2005/8/layout/hierarchy3"/>
    <dgm:cxn modelId="{18620769-CE89-47F6-9551-7A7624F104A2}" srcId="{05CA97C6-2AB5-4C90-BA2F-3BC52C1E723E}" destId="{1A7A9EC1-8613-403D-8F9A-B97F608C0444}" srcOrd="0" destOrd="0" parTransId="{ED5C4F53-8A2A-47C5-AE04-C040F319224C}" sibTransId="{6F169513-8077-4CFE-B7F2-3A56899BDE3C}"/>
    <dgm:cxn modelId="{69D13152-B2B1-4F3C-BFBE-FB4E4B4839EC}" type="presOf" srcId="{424531FC-2D15-4E68-84FA-CCE08134C6BF}" destId="{E0D18EBC-1CC2-44BC-BF99-5BFD9BBC5CEF}" srcOrd="0" destOrd="0" presId="urn:microsoft.com/office/officeart/2005/8/layout/hierarchy3"/>
    <dgm:cxn modelId="{FC035B84-2A89-4AEE-86D1-119997E78682}" type="presOf" srcId="{B6AABB82-8048-4E07-B2F8-7F7A0F92B4C9}" destId="{9A02B647-4F32-48F5-87AA-A3F225F0612F}" srcOrd="0" destOrd="0" presId="urn:microsoft.com/office/officeart/2005/8/layout/hierarchy3"/>
    <dgm:cxn modelId="{E9EC61A4-23F4-4C1D-B142-86AFE72F0405}" type="presOf" srcId="{1A7A9EC1-8613-403D-8F9A-B97F608C0444}" destId="{CDD32676-5803-4D74-8C92-F09454EC70E2}" srcOrd="1" destOrd="0" presId="urn:microsoft.com/office/officeart/2005/8/layout/hierarchy3"/>
    <dgm:cxn modelId="{4CC165AA-2969-4F66-8798-400BC0C67819}" srcId="{1A7A9EC1-8613-403D-8F9A-B97F608C0444}" destId="{7144B286-5211-4BD2-BE36-458AD1A25211}" srcOrd="0" destOrd="0" parTransId="{424531FC-2D15-4E68-84FA-CCE08134C6BF}" sibTransId="{9CFE446E-8A32-4063-82C3-DB95E2B04D6A}"/>
    <dgm:cxn modelId="{01CA5AE3-CB8A-4ED5-B021-0C2D6E7D435B}" type="presOf" srcId="{05CA97C6-2AB5-4C90-BA2F-3BC52C1E723E}" destId="{752CDC33-8EEC-45AF-B123-096DD0B17032}" srcOrd="0" destOrd="0" presId="urn:microsoft.com/office/officeart/2005/8/layout/hierarchy3"/>
    <dgm:cxn modelId="{8D0C0D55-3A51-4AAD-BF44-3F1188F49275}" type="presParOf" srcId="{752CDC33-8EEC-45AF-B123-096DD0B17032}" destId="{1A2CCC6D-04BA-425B-AC5A-3BC74CFC1789}" srcOrd="0" destOrd="0" presId="urn:microsoft.com/office/officeart/2005/8/layout/hierarchy3"/>
    <dgm:cxn modelId="{071906F3-6178-4996-BE3A-8ACE78006F3C}" type="presParOf" srcId="{1A2CCC6D-04BA-425B-AC5A-3BC74CFC1789}" destId="{7977DCD5-DEF7-4BCB-B99E-464E7B5AB724}" srcOrd="0" destOrd="0" presId="urn:microsoft.com/office/officeart/2005/8/layout/hierarchy3"/>
    <dgm:cxn modelId="{00243B1D-0F7B-45C0-98C8-488F99B01C63}" type="presParOf" srcId="{7977DCD5-DEF7-4BCB-B99E-464E7B5AB724}" destId="{9788F717-DE0F-4C9F-A57F-4CD1398B5361}" srcOrd="0" destOrd="0" presId="urn:microsoft.com/office/officeart/2005/8/layout/hierarchy3"/>
    <dgm:cxn modelId="{FD5CB10D-ECD8-43E4-80ED-5C8B6EA8068E}" type="presParOf" srcId="{7977DCD5-DEF7-4BCB-B99E-464E7B5AB724}" destId="{CDD32676-5803-4D74-8C92-F09454EC70E2}" srcOrd="1" destOrd="0" presId="urn:microsoft.com/office/officeart/2005/8/layout/hierarchy3"/>
    <dgm:cxn modelId="{4ADAA47A-36C3-4462-81F9-27D544CC80E1}" type="presParOf" srcId="{1A2CCC6D-04BA-425B-AC5A-3BC74CFC1789}" destId="{B393AE59-9993-4F58-8518-FEA87C9A381E}" srcOrd="1" destOrd="0" presId="urn:microsoft.com/office/officeart/2005/8/layout/hierarchy3"/>
    <dgm:cxn modelId="{C87EEC70-0B3A-47C9-A4E1-C7F048A2B166}" type="presParOf" srcId="{B393AE59-9993-4F58-8518-FEA87C9A381E}" destId="{E0D18EBC-1CC2-44BC-BF99-5BFD9BBC5CEF}" srcOrd="0" destOrd="0" presId="urn:microsoft.com/office/officeart/2005/8/layout/hierarchy3"/>
    <dgm:cxn modelId="{E816EF1D-B3A4-449C-B703-C949362C6FF3}" type="presParOf" srcId="{B393AE59-9993-4F58-8518-FEA87C9A381E}" destId="{4F45985B-82F5-4B81-AB70-6A77750CAF7E}" srcOrd="1" destOrd="0" presId="urn:microsoft.com/office/officeart/2005/8/layout/hierarchy3"/>
    <dgm:cxn modelId="{6D959237-27ED-43D3-8A9B-7E2FCAC9C19D}" type="presParOf" srcId="{B393AE59-9993-4F58-8518-FEA87C9A381E}" destId="{9A02B647-4F32-48F5-87AA-A3F225F0612F}" srcOrd="2" destOrd="0" presId="urn:microsoft.com/office/officeart/2005/8/layout/hierarchy3"/>
    <dgm:cxn modelId="{3F1823EE-816D-48AF-AB7E-9DB51F9FC7BC}" type="presParOf" srcId="{B393AE59-9993-4F58-8518-FEA87C9A381E}" destId="{C8F494A4-8E1E-45FB-AF21-004D32AAA68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C50379-4F11-4FA4-91DB-D8472B547F2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C145D50-F258-4ECA-9940-588463D5C824}">
      <dgm:prSet phldrT="[Teks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3200" b="1" dirty="0">
              <a:solidFill>
                <a:schemeClr val="bg1"/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iPFRON+ dla organizacji pozarządowych</a:t>
          </a:r>
          <a:endParaRPr lang="pl-PL" sz="3200" dirty="0">
            <a:solidFill>
              <a:schemeClr val="bg1"/>
            </a:solidFill>
            <a:latin typeface="+mn-lt"/>
          </a:endParaRPr>
        </a:p>
        <a:p>
          <a:pPr marL="0"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dirty="0"/>
        </a:p>
      </dgm:t>
    </dgm:pt>
    <dgm:pt modelId="{DACF4D16-A91E-469B-8CC2-5B826081038A}" type="parTrans" cxnId="{F947CB99-8C74-4539-8866-9967373F5A8D}">
      <dgm:prSet/>
      <dgm:spPr/>
      <dgm:t>
        <a:bodyPr/>
        <a:lstStyle/>
        <a:p>
          <a:endParaRPr lang="pl-PL"/>
        </a:p>
      </dgm:t>
    </dgm:pt>
    <dgm:pt modelId="{F0664E3E-C09D-4036-B722-EB2D2B78D8B8}" type="sibTrans" cxnId="{F947CB99-8C74-4539-8866-9967373F5A8D}">
      <dgm:prSet/>
      <dgm:spPr/>
      <dgm:t>
        <a:bodyPr/>
        <a:lstStyle/>
        <a:p>
          <a:endParaRPr lang="pl-PL"/>
        </a:p>
      </dgm:t>
    </dgm:pt>
    <dgm:pt modelId="{E79F3434-2BE4-4900-BF73-0364C6F91E73}">
      <dgm:prSet phldrT="[Teks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Rejestracja w nowym systemie –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i PFRON+</a:t>
          </a:r>
          <a:endParaRPr lang="pl-PL" sz="3200" dirty="0">
            <a:solidFill>
              <a:schemeClr val="bg1"/>
            </a:solidFill>
          </a:endParaRPr>
        </a:p>
      </dgm:t>
    </dgm:pt>
    <dgm:pt modelId="{50F8DAD1-D8E5-46CE-B166-1248B08B9048}" type="parTrans" cxnId="{DEDDB4CE-2169-4980-8E1E-93276C20032E}">
      <dgm:prSet/>
      <dgm:spPr/>
      <dgm:t>
        <a:bodyPr/>
        <a:lstStyle/>
        <a:p>
          <a:endParaRPr lang="pl-PL"/>
        </a:p>
      </dgm:t>
    </dgm:pt>
    <dgm:pt modelId="{73A102B8-E41B-43CF-9D71-F0F3C71DAA1E}" type="sibTrans" cxnId="{DEDDB4CE-2169-4980-8E1E-93276C20032E}">
      <dgm:prSet/>
      <dgm:spPr/>
      <dgm:t>
        <a:bodyPr/>
        <a:lstStyle/>
        <a:p>
          <a:endParaRPr lang="pl-PL"/>
        </a:p>
      </dgm:t>
    </dgm:pt>
    <dgm:pt modelId="{7B7A2396-173D-4494-B917-CE95F1419BEF}">
      <dgm:prSet custT="1"/>
      <dgm:spPr/>
      <dgm:t>
        <a:bodyPr/>
        <a:lstStyle/>
        <a:p>
          <a:r>
            <a:rPr lang="pl-PL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W systemie trwa składanie wniosków i będzie prowadzona pełna obsługa zadań zlecanych</a:t>
          </a:r>
          <a:endParaRPr lang="pl-PL" sz="3200" dirty="0">
            <a:solidFill>
              <a:schemeClr val="bg1"/>
            </a:solidFill>
          </a:endParaRPr>
        </a:p>
      </dgm:t>
    </dgm:pt>
    <dgm:pt modelId="{C2F1CB0A-753F-4DF9-9CCC-8CE111541492}" type="parTrans" cxnId="{9C71A712-1413-47F3-8225-3949958EBABC}">
      <dgm:prSet/>
      <dgm:spPr/>
      <dgm:t>
        <a:bodyPr/>
        <a:lstStyle/>
        <a:p>
          <a:endParaRPr lang="pl-PL"/>
        </a:p>
      </dgm:t>
    </dgm:pt>
    <dgm:pt modelId="{C5A175DA-7E28-40DE-A5C9-EBA1F9DF3AEE}" type="sibTrans" cxnId="{9C71A712-1413-47F3-8225-3949958EBABC}">
      <dgm:prSet/>
      <dgm:spPr/>
      <dgm:t>
        <a:bodyPr/>
        <a:lstStyle/>
        <a:p>
          <a:endParaRPr lang="pl-PL"/>
        </a:p>
      </dgm:t>
    </dgm:pt>
    <dgm:pt modelId="{1878E77C-299D-490E-9E7A-0C1D44548CD1}" type="pres">
      <dgm:prSet presAssocID="{7EC50379-4F11-4FA4-91DB-D8472B547F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28E5E5D-7BD1-4836-96A3-2EA7E15319A7}" type="pres">
      <dgm:prSet presAssocID="{4C145D50-F258-4ECA-9940-588463D5C824}" presName="hierRoot1" presStyleCnt="0">
        <dgm:presLayoutVars>
          <dgm:hierBranch val="init"/>
        </dgm:presLayoutVars>
      </dgm:prSet>
      <dgm:spPr/>
    </dgm:pt>
    <dgm:pt modelId="{E3771679-0987-47D9-89C1-E1F9F1705225}" type="pres">
      <dgm:prSet presAssocID="{4C145D50-F258-4ECA-9940-588463D5C824}" presName="rootComposite1" presStyleCnt="0"/>
      <dgm:spPr/>
    </dgm:pt>
    <dgm:pt modelId="{A2AA8E6A-ED1E-4263-BA8D-6C171D9FC851}" type="pres">
      <dgm:prSet presAssocID="{4C145D50-F258-4ECA-9940-588463D5C824}" presName="rootText1" presStyleLbl="node0" presStyleIdx="0" presStyleCnt="1" custScaleX="242137" custScaleY="69794">
        <dgm:presLayoutVars>
          <dgm:chPref val="3"/>
        </dgm:presLayoutVars>
      </dgm:prSet>
      <dgm:spPr/>
    </dgm:pt>
    <dgm:pt modelId="{F8347AA1-F09B-4090-8FA8-9C8D2E18F511}" type="pres">
      <dgm:prSet presAssocID="{4C145D50-F258-4ECA-9940-588463D5C824}" presName="rootConnector1" presStyleLbl="node1" presStyleIdx="0" presStyleCnt="0"/>
      <dgm:spPr/>
    </dgm:pt>
    <dgm:pt modelId="{A3AE8996-6584-4BD9-9760-5CF660B4CD73}" type="pres">
      <dgm:prSet presAssocID="{4C145D50-F258-4ECA-9940-588463D5C824}" presName="hierChild2" presStyleCnt="0"/>
      <dgm:spPr/>
    </dgm:pt>
    <dgm:pt modelId="{57C1E210-F08D-4404-9269-4ABC696CB613}" type="pres">
      <dgm:prSet presAssocID="{50F8DAD1-D8E5-46CE-B166-1248B08B9048}" presName="Name37" presStyleLbl="parChTrans1D2" presStyleIdx="0" presStyleCnt="2"/>
      <dgm:spPr/>
    </dgm:pt>
    <dgm:pt modelId="{B8724B17-9741-47A5-8849-93E8BE391FC5}" type="pres">
      <dgm:prSet presAssocID="{E79F3434-2BE4-4900-BF73-0364C6F91E73}" presName="hierRoot2" presStyleCnt="0">
        <dgm:presLayoutVars>
          <dgm:hierBranch val="init"/>
        </dgm:presLayoutVars>
      </dgm:prSet>
      <dgm:spPr/>
    </dgm:pt>
    <dgm:pt modelId="{DEF81D4F-B3D4-40CB-B60C-D19927F286FB}" type="pres">
      <dgm:prSet presAssocID="{E79F3434-2BE4-4900-BF73-0364C6F91E73}" presName="rootComposite" presStyleCnt="0"/>
      <dgm:spPr/>
    </dgm:pt>
    <dgm:pt modelId="{E33487FC-3865-435E-B0F5-332D75D6411D}" type="pres">
      <dgm:prSet presAssocID="{E79F3434-2BE4-4900-BF73-0364C6F91E73}" presName="rootText" presStyleLbl="node2" presStyleIdx="0" presStyleCnt="2" custScaleX="116327" custScaleY="140507">
        <dgm:presLayoutVars>
          <dgm:chPref val="3"/>
        </dgm:presLayoutVars>
      </dgm:prSet>
      <dgm:spPr/>
    </dgm:pt>
    <dgm:pt modelId="{6789756A-A005-4E43-89AD-7EBC5243A924}" type="pres">
      <dgm:prSet presAssocID="{E79F3434-2BE4-4900-BF73-0364C6F91E73}" presName="rootConnector" presStyleLbl="node2" presStyleIdx="0" presStyleCnt="2"/>
      <dgm:spPr/>
    </dgm:pt>
    <dgm:pt modelId="{C08551AB-DC3E-4A18-9B34-B5BB1937F76B}" type="pres">
      <dgm:prSet presAssocID="{E79F3434-2BE4-4900-BF73-0364C6F91E73}" presName="hierChild4" presStyleCnt="0"/>
      <dgm:spPr/>
    </dgm:pt>
    <dgm:pt modelId="{D948C4B6-6804-4A0D-AB3E-7056889EDC53}" type="pres">
      <dgm:prSet presAssocID="{E79F3434-2BE4-4900-BF73-0364C6F91E73}" presName="hierChild5" presStyleCnt="0"/>
      <dgm:spPr/>
    </dgm:pt>
    <dgm:pt modelId="{3B84D234-CB7E-43A2-8077-5DD7AE87CEFE}" type="pres">
      <dgm:prSet presAssocID="{C2F1CB0A-753F-4DF9-9CCC-8CE111541492}" presName="Name37" presStyleLbl="parChTrans1D2" presStyleIdx="1" presStyleCnt="2"/>
      <dgm:spPr/>
    </dgm:pt>
    <dgm:pt modelId="{443856A7-FCC4-4540-80A8-1B6CE0459600}" type="pres">
      <dgm:prSet presAssocID="{7B7A2396-173D-4494-B917-CE95F1419BEF}" presName="hierRoot2" presStyleCnt="0">
        <dgm:presLayoutVars>
          <dgm:hierBranch val="init"/>
        </dgm:presLayoutVars>
      </dgm:prSet>
      <dgm:spPr/>
    </dgm:pt>
    <dgm:pt modelId="{ABC10D73-C1A3-4B3F-909C-44019ED7335F}" type="pres">
      <dgm:prSet presAssocID="{7B7A2396-173D-4494-B917-CE95F1419BEF}" presName="rootComposite" presStyleCnt="0"/>
      <dgm:spPr/>
    </dgm:pt>
    <dgm:pt modelId="{8516D5FB-2CEC-4C16-B615-F1D1FF6BBFFD}" type="pres">
      <dgm:prSet presAssocID="{7B7A2396-173D-4494-B917-CE95F1419BEF}" presName="rootText" presStyleLbl="node2" presStyleIdx="1" presStyleCnt="2" custScaleX="146456" custScaleY="142000">
        <dgm:presLayoutVars>
          <dgm:chPref val="3"/>
        </dgm:presLayoutVars>
      </dgm:prSet>
      <dgm:spPr/>
    </dgm:pt>
    <dgm:pt modelId="{CF06D053-A950-43DA-A255-7881F6768475}" type="pres">
      <dgm:prSet presAssocID="{7B7A2396-173D-4494-B917-CE95F1419BEF}" presName="rootConnector" presStyleLbl="node2" presStyleIdx="1" presStyleCnt="2"/>
      <dgm:spPr/>
    </dgm:pt>
    <dgm:pt modelId="{2B16DE43-977B-48E9-907E-39EDC7CF66CB}" type="pres">
      <dgm:prSet presAssocID="{7B7A2396-173D-4494-B917-CE95F1419BEF}" presName="hierChild4" presStyleCnt="0"/>
      <dgm:spPr/>
    </dgm:pt>
    <dgm:pt modelId="{498DE3A5-23D0-4EBC-95A6-64284EF4AC03}" type="pres">
      <dgm:prSet presAssocID="{7B7A2396-173D-4494-B917-CE95F1419BEF}" presName="hierChild5" presStyleCnt="0"/>
      <dgm:spPr/>
    </dgm:pt>
    <dgm:pt modelId="{6403665C-9859-4515-BFD0-0D2E74F760AD}" type="pres">
      <dgm:prSet presAssocID="{4C145D50-F258-4ECA-9940-588463D5C824}" presName="hierChild3" presStyleCnt="0"/>
      <dgm:spPr/>
    </dgm:pt>
  </dgm:ptLst>
  <dgm:cxnLst>
    <dgm:cxn modelId="{50856406-454A-464D-9C31-E64A95400988}" type="presOf" srcId="{50F8DAD1-D8E5-46CE-B166-1248B08B9048}" destId="{57C1E210-F08D-4404-9269-4ABC696CB613}" srcOrd="0" destOrd="0" presId="urn:microsoft.com/office/officeart/2005/8/layout/orgChart1"/>
    <dgm:cxn modelId="{9C71A712-1413-47F3-8225-3949958EBABC}" srcId="{4C145D50-F258-4ECA-9940-588463D5C824}" destId="{7B7A2396-173D-4494-B917-CE95F1419BEF}" srcOrd="1" destOrd="0" parTransId="{C2F1CB0A-753F-4DF9-9CCC-8CE111541492}" sibTransId="{C5A175DA-7E28-40DE-A5C9-EBA1F9DF3AEE}"/>
    <dgm:cxn modelId="{3598B41A-B6A8-4D8B-B5B5-D7EDF6794681}" type="presOf" srcId="{7EC50379-4F11-4FA4-91DB-D8472B547F2D}" destId="{1878E77C-299D-490E-9E7A-0C1D44548CD1}" srcOrd="0" destOrd="0" presId="urn:microsoft.com/office/officeart/2005/8/layout/orgChart1"/>
    <dgm:cxn modelId="{D2D4A164-FB6D-48C7-97E8-8FC279CF6388}" type="presOf" srcId="{C2F1CB0A-753F-4DF9-9CCC-8CE111541492}" destId="{3B84D234-CB7E-43A2-8077-5DD7AE87CEFE}" srcOrd="0" destOrd="0" presId="urn:microsoft.com/office/officeart/2005/8/layout/orgChart1"/>
    <dgm:cxn modelId="{D851995A-50FC-434E-AB53-3FAB37CEADDF}" type="presOf" srcId="{4C145D50-F258-4ECA-9940-588463D5C824}" destId="{A2AA8E6A-ED1E-4263-BA8D-6C171D9FC851}" srcOrd="0" destOrd="0" presId="urn:microsoft.com/office/officeart/2005/8/layout/orgChart1"/>
    <dgm:cxn modelId="{DA6A0683-E07A-49F2-B183-BFEB9175E0E7}" type="presOf" srcId="{4C145D50-F258-4ECA-9940-588463D5C824}" destId="{F8347AA1-F09B-4090-8FA8-9C8D2E18F511}" srcOrd="1" destOrd="0" presId="urn:microsoft.com/office/officeart/2005/8/layout/orgChart1"/>
    <dgm:cxn modelId="{DF87F384-F303-4656-A4A4-3F533CC05139}" type="presOf" srcId="{E79F3434-2BE4-4900-BF73-0364C6F91E73}" destId="{E33487FC-3865-435E-B0F5-332D75D6411D}" srcOrd="0" destOrd="0" presId="urn:microsoft.com/office/officeart/2005/8/layout/orgChart1"/>
    <dgm:cxn modelId="{F947CB99-8C74-4539-8866-9967373F5A8D}" srcId="{7EC50379-4F11-4FA4-91DB-D8472B547F2D}" destId="{4C145D50-F258-4ECA-9940-588463D5C824}" srcOrd="0" destOrd="0" parTransId="{DACF4D16-A91E-469B-8CC2-5B826081038A}" sibTransId="{F0664E3E-C09D-4036-B722-EB2D2B78D8B8}"/>
    <dgm:cxn modelId="{3B4A969E-DD68-41CF-8F7B-3AE0088F62D8}" type="presOf" srcId="{7B7A2396-173D-4494-B917-CE95F1419BEF}" destId="{8516D5FB-2CEC-4C16-B615-F1D1FF6BBFFD}" srcOrd="0" destOrd="0" presId="urn:microsoft.com/office/officeart/2005/8/layout/orgChart1"/>
    <dgm:cxn modelId="{DEDDB4CE-2169-4980-8E1E-93276C20032E}" srcId="{4C145D50-F258-4ECA-9940-588463D5C824}" destId="{E79F3434-2BE4-4900-BF73-0364C6F91E73}" srcOrd="0" destOrd="0" parTransId="{50F8DAD1-D8E5-46CE-B166-1248B08B9048}" sibTransId="{73A102B8-E41B-43CF-9D71-F0F3C71DAA1E}"/>
    <dgm:cxn modelId="{605E76F0-0A0E-4F70-90A3-B0EAF14FA477}" type="presOf" srcId="{E79F3434-2BE4-4900-BF73-0364C6F91E73}" destId="{6789756A-A005-4E43-89AD-7EBC5243A924}" srcOrd="1" destOrd="0" presId="urn:microsoft.com/office/officeart/2005/8/layout/orgChart1"/>
    <dgm:cxn modelId="{374FD2F1-1686-4ED3-BDE0-C068F9D6D898}" type="presOf" srcId="{7B7A2396-173D-4494-B917-CE95F1419BEF}" destId="{CF06D053-A950-43DA-A255-7881F6768475}" srcOrd="1" destOrd="0" presId="urn:microsoft.com/office/officeart/2005/8/layout/orgChart1"/>
    <dgm:cxn modelId="{16FF6080-1B27-4287-BDB6-3BF8A809BCA1}" type="presParOf" srcId="{1878E77C-299D-490E-9E7A-0C1D44548CD1}" destId="{128E5E5D-7BD1-4836-96A3-2EA7E15319A7}" srcOrd="0" destOrd="0" presId="urn:microsoft.com/office/officeart/2005/8/layout/orgChart1"/>
    <dgm:cxn modelId="{CC1174C8-F040-468A-B730-14905F158567}" type="presParOf" srcId="{128E5E5D-7BD1-4836-96A3-2EA7E15319A7}" destId="{E3771679-0987-47D9-89C1-E1F9F1705225}" srcOrd="0" destOrd="0" presId="urn:microsoft.com/office/officeart/2005/8/layout/orgChart1"/>
    <dgm:cxn modelId="{D5983357-A477-4020-A1E4-51AAF6F70147}" type="presParOf" srcId="{E3771679-0987-47D9-89C1-E1F9F1705225}" destId="{A2AA8E6A-ED1E-4263-BA8D-6C171D9FC851}" srcOrd="0" destOrd="0" presId="urn:microsoft.com/office/officeart/2005/8/layout/orgChart1"/>
    <dgm:cxn modelId="{DCBC40C5-40A1-4687-85CE-36CA01967B52}" type="presParOf" srcId="{E3771679-0987-47D9-89C1-E1F9F1705225}" destId="{F8347AA1-F09B-4090-8FA8-9C8D2E18F511}" srcOrd="1" destOrd="0" presId="urn:microsoft.com/office/officeart/2005/8/layout/orgChart1"/>
    <dgm:cxn modelId="{B113FD7E-D830-4700-891E-0D56FBCBF63F}" type="presParOf" srcId="{128E5E5D-7BD1-4836-96A3-2EA7E15319A7}" destId="{A3AE8996-6584-4BD9-9760-5CF660B4CD73}" srcOrd="1" destOrd="0" presId="urn:microsoft.com/office/officeart/2005/8/layout/orgChart1"/>
    <dgm:cxn modelId="{A1A77C86-97C5-4226-8A73-DB3A9FAD66E5}" type="presParOf" srcId="{A3AE8996-6584-4BD9-9760-5CF660B4CD73}" destId="{57C1E210-F08D-4404-9269-4ABC696CB613}" srcOrd="0" destOrd="0" presId="urn:microsoft.com/office/officeart/2005/8/layout/orgChart1"/>
    <dgm:cxn modelId="{4BFDCA2F-2904-4123-B28D-01BF92970D1E}" type="presParOf" srcId="{A3AE8996-6584-4BD9-9760-5CF660B4CD73}" destId="{B8724B17-9741-47A5-8849-93E8BE391FC5}" srcOrd="1" destOrd="0" presId="urn:microsoft.com/office/officeart/2005/8/layout/orgChart1"/>
    <dgm:cxn modelId="{6FA96C52-D478-40A1-B5E8-08FB2636C5AB}" type="presParOf" srcId="{B8724B17-9741-47A5-8849-93E8BE391FC5}" destId="{DEF81D4F-B3D4-40CB-B60C-D19927F286FB}" srcOrd="0" destOrd="0" presId="urn:microsoft.com/office/officeart/2005/8/layout/orgChart1"/>
    <dgm:cxn modelId="{A85B2941-B02B-4132-8E0E-190D31062ABB}" type="presParOf" srcId="{DEF81D4F-B3D4-40CB-B60C-D19927F286FB}" destId="{E33487FC-3865-435E-B0F5-332D75D6411D}" srcOrd="0" destOrd="0" presId="urn:microsoft.com/office/officeart/2005/8/layout/orgChart1"/>
    <dgm:cxn modelId="{34CA30C2-1932-4124-848F-BA9AEC9B1B43}" type="presParOf" srcId="{DEF81D4F-B3D4-40CB-B60C-D19927F286FB}" destId="{6789756A-A005-4E43-89AD-7EBC5243A924}" srcOrd="1" destOrd="0" presId="urn:microsoft.com/office/officeart/2005/8/layout/orgChart1"/>
    <dgm:cxn modelId="{C5C8E712-4AE8-4E81-9377-41766BED8FB4}" type="presParOf" srcId="{B8724B17-9741-47A5-8849-93E8BE391FC5}" destId="{C08551AB-DC3E-4A18-9B34-B5BB1937F76B}" srcOrd="1" destOrd="0" presId="urn:microsoft.com/office/officeart/2005/8/layout/orgChart1"/>
    <dgm:cxn modelId="{D2630F6A-45EE-4E07-A3FE-4BC455B21F60}" type="presParOf" srcId="{B8724B17-9741-47A5-8849-93E8BE391FC5}" destId="{D948C4B6-6804-4A0D-AB3E-7056889EDC53}" srcOrd="2" destOrd="0" presId="urn:microsoft.com/office/officeart/2005/8/layout/orgChart1"/>
    <dgm:cxn modelId="{4BB4FD0D-4A16-409D-99ED-CF75EABB158A}" type="presParOf" srcId="{A3AE8996-6584-4BD9-9760-5CF660B4CD73}" destId="{3B84D234-CB7E-43A2-8077-5DD7AE87CEFE}" srcOrd="2" destOrd="0" presId="urn:microsoft.com/office/officeart/2005/8/layout/orgChart1"/>
    <dgm:cxn modelId="{8DE344B0-DA19-4193-9380-E5406F573118}" type="presParOf" srcId="{A3AE8996-6584-4BD9-9760-5CF660B4CD73}" destId="{443856A7-FCC4-4540-80A8-1B6CE0459600}" srcOrd="3" destOrd="0" presId="urn:microsoft.com/office/officeart/2005/8/layout/orgChart1"/>
    <dgm:cxn modelId="{7F495691-28B0-431F-A245-5FC1838C1ADC}" type="presParOf" srcId="{443856A7-FCC4-4540-80A8-1B6CE0459600}" destId="{ABC10D73-C1A3-4B3F-909C-44019ED7335F}" srcOrd="0" destOrd="0" presId="urn:microsoft.com/office/officeart/2005/8/layout/orgChart1"/>
    <dgm:cxn modelId="{2A94D5E1-664E-42C0-99A5-60B5F88B44BA}" type="presParOf" srcId="{ABC10D73-C1A3-4B3F-909C-44019ED7335F}" destId="{8516D5FB-2CEC-4C16-B615-F1D1FF6BBFFD}" srcOrd="0" destOrd="0" presId="urn:microsoft.com/office/officeart/2005/8/layout/orgChart1"/>
    <dgm:cxn modelId="{560C8489-DA85-4CD3-BE95-7ED2916D2524}" type="presParOf" srcId="{ABC10D73-C1A3-4B3F-909C-44019ED7335F}" destId="{CF06D053-A950-43DA-A255-7881F6768475}" srcOrd="1" destOrd="0" presId="urn:microsoft.com/office/officeart/2005/8/layout/orgChart1"/>
    <dgm:cxn modelId="{A3156677-6440-4C45-B64D-98BD70F38402}" type="presParOf" srcId="{443856A7-FCC4-4540-80A8-1B6CE0459600}" destId="{2B16DE43-977B-48E9-907E-39EDC7CF66CB}" srcOrd="1" destOrd="0" presId="urn:microsoft.com/office/officeart/2005/8/layout/orgChart1"/>
    <dgm:cxn modelId="{9F7EA43D-5D0E-49FB-99BA-4162E80FD4C6}" type="presParOf" srcId="{443856A7-FCC4-4540-80A8-1B6CE0459600}" destId="{498DE3A5-23D0-4EBC-95A6-64284EF4AC03}" srcOrd="2" destOrd="0" presId="urn:microsoft.com/office/officeart/2005/8/layout/orgChart1"/>
    <dgm:cxn modelId="{FE3BB47E-3899-4481-8848-2A768A9628D0}" type="presParOf" srcId="{128E5E5D-7BD1-4836-96A3-2EA7E15319A7}" destId="{6403665C-9859-4515-BFD0-0D2E74F760A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5A1685-5BFC-4935-A5B3-ADA9028AA5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22E7165-2259-48C6-8FCF-0ED91B97B57D}">
      <dgm:prSet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rozwijania zasad i form współpracy z organizacjami pozarządowymi</a:t>
          </a:r>
          <a:r>
            <a:rPr lang="pl-PL" dirty="0"/>
            <a:t>.</a:t>
          </a:r>
        </a:p>
      </dgm:t>
    </dgm:pt>
    <dgm:pt modelId="{B41F75AA-1429-42A0-9C7A-FEE9E0C95517}" type="parTrans" cxnId="{C31EAB5D-A30C-4D87-BE76-E7D214AFEEFB}">
      <dgm:prSet/>
      <dgm:spPr/>
      <dgm:t>
        <a:bodyPr/>
        <a:lstStyle/>
        <a:p>
          <a:endParaRPr lang="pl-PL"/>
        </a:p>
      </dgm:t>
    </dgm:pt>
    <dgm:pt modelId="{1D3BDBBF-84DA-4837-82BA-DEEA04A02EA0}" type="sibTrans" cxnId="{C31EAB5D-A30C-4D87-BE76-E7D214AFEEFB}">
      <dgm:prSet/>
      <dgm:spPr/>
      <dgm:t>
        <a:bodyPr/>
        <a:lstStyle/>
        <a:p>
          <a:endParaRPr lang="pl-PL"/>
        </a:p>
      </dgm:t>
    </dgm:pt>
    <dgm:pt modelId="{F9CD4A05-3606-4F86-B3DF-D9E29F1AF1E0}">
      <dgm:prSet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dyskusji i wymiany poglądów oraz opinii w obszarze wsparcia osób niepełnosprawnych</a:t>
          </a:r>
          <a:r>
            <a:rPr lang="pl-PL" dirty="0"/>
            <a:t>.</a:t>
          </a:r>
        </a:p>
      </dgm:t>
    </dgm:pt>
    <dgm:pt modelId="{42C268A9-B8B6-4983-9798-226CCC9B74D5}" type="parTrans" cxnId="{8A717BD3-A52D-4D81-8E9E-2F223A8EC2C4}">
      <dgm:prSet/>
      <dgm:spPr/>
      <dgm:t>
        <a:bodyPr/>
        <a:lstStyle/>
        <a:p>
          <a:endParaRPr lang="pl-PL"/>
        </a:p>
      </dgm:t>
    </dgm:pt>
    <dgm:pt modelId="{74C7764B-B832-4C48-87C6-55C5FC5CF1F1}" type="sibTrans" cxnId="{8A717BD3-A52D-4D81-8E9E-2F223A8EC2C4}">
      <dgm:prSet/>
      <dgm:spPr/>
      <dgm:t>
        <a:bodyPr/>
        <a:lstStyle/>
        <a:p>
          <a:endParaRPr lang="pl-PL"/>
        </a:p>
      </dgm:t>
    </dgm:pt>
    <dgm:pt modelId="{8874D488-4E00-47CC-9362-C23A7A96B59C}">
      <dgm:prSet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wymiany doświadczeń pomiędzy organizacjami pozarządowymi oraz upowszechnianie dobrych praktyk</a:t>
          </a:r>
          <a:r>
            <a:rPr lang="pl-PL" dirty="0"/>
            <a:t>.</a:t>
          </a:r>
        </a:p>
      </dgm:t>
    </dgm:pt>
    <dgm:pt modelId="{FF4BF617-EDF1-43DF-AEE9-B090E8C189F7}" type="parTrans" cxnId="{24443979-5ECF-4346-BF3E-CE164E77674E}">
      <dgm:prSet/>
      <dgm:spPr/>
      <dgm:t>
        <a:bodyPr/>
        <a:lstStyle/>
        <a:p>
          <a:endParaRPr lang="pl-PL"/>
        </a:p>
      </dgm:t>
    </dgm:pt>
    <dgm:pt modelId="{AF0AD2A8-0371-4F03-9260-91EE8BDCB16B}" type="sibTrans" cxnId="{24443979-5ECF-4346-BF3E-CE164E77674E}">
      <dgm:prSet/>
      <dgm:spPr/>
      <dgm:t>
        <a:bodyPr/>
        <a:lstStyle/>
        <a:p>
          <a:endParaRPr lang="pl-PL"/>
        </a:p>
      </dgm:t>
    </dgm:pt>
    <dgm:pt modelId="{C063C836-26BE-48D8-9207-B1822F9F0EFA}">
      <dgm:prSet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konsultowania kluczowych propozycji i dokumentów z obszaru współpracy PFRON z organizacjami pozarządowymi</a:t>
          </a:r>
          <a:r>
            <a:rPr lang="pl-PL" dirty="0"/>
            <a:t>.</a:t>
          </a:r>
        </a:p>
      </dgm:t>
    </dgm:pt>
    <dgm:pt modelId="{315A13A3-0CC5-4936-A080-4A48CB78459D}" type="parTrans" cxnId="{DFC5D21D-235C-40C5-BE54-55931D2BE708}">
      <dgm:prSet/>
      <dgm:spPr/>
      <dgm:t>
        <a:bodyPr/>
        <a:lstStyle/>
        <a:p>
          <a:endParaRPr lang="pl-PL"/>
        </a:p>
      </dgm:t>
    </dgm:pt>
    <dgm:pt modelId="{4742DD08-60A0-4E7E-968D-AFF702A096C9}" type="sibTrans" cxnId="{DFC5D21D-235C-40C5-BE54-55931D2BE708}">
      <dgm:prSet/>
      <dgm:spPr/>
      <dgm:t>
        <a:bodyPr/>
        <a:lstStyle/>
        <a:p>
          <a:endParaRPr lang="pl-PL"/>
        </a:p>
      </dgm:t>
    </dgm:pt>
    <dgm:pt modelId="{78037336-E639-43B2-A956-B67319E0E999}">
      <dgm:prSet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wypracowywania propozycji mechanizmów i działań służących poprawie sytuacji osób niepełnosprawnych zarówno w życiu społecznym, jak i zawodowym</a:t>
          </a:r>
          <a:r>
            <a:rPr lang="pl-PL" dirty="0"/>
            <a:t>.</a:t>
          </a:r>
        </a:p>
      </dgm:t>
    </dgm:pt>
    <dgm:pt modelId="{104B66DC-105D-4F5B-BC65-778260DB4211}" type="parTrans" cxnId="{AA147DA4-0DAD-4958-A31D-EFFB2CD68CCE}">
      <dgm:prSet/>
      <dgm:spPr/>
      <dgm:t>
        <a:bodyPr/>
        <a:lstStyle/>
        <a:p>
          <a:endParaRPr lang="pl-PL"/>
        </a:p>
      </dgm:t>
    </dgm:pt>
    <dgm:pt modelId="{042CC3AE-802F-486C-8CEE-D255E6B4903C}" type="sibTrans" cxnId="{AA147DA4-0DAD-4958-A31D-EFFB2CD68CCE}">
      <dgm:prSet/>
      <dgm:spPr/>
      <dgm:t>
        <a:bodyPr/>
        <a:lstStyle/>
        <a:p>
          <a:endParaRPr lang="pl-PL"/>
        </a:p>
      </dgm:t>
    </dgm:pt>
    <dgm:pt modelId="{BB25C285-A988-477A-8655-828E873E74FB}" type="pres">
      <dgm:prSet presAssocID="{4B5A1685-5BFC-4935-A5B3-ADA9028AA5E1}" presName="linear" presStyleCnt="0">
        <dgm:presLayoutVars>
          <dgm:animLvl val="lvl"/>
          <dgm:resizeHandles val="exact"/>
        </dgm:presLayoutVars>
      </dgm:prSet>
      <dgm:spPr/>
    </dgm:pt>
    <dgm:pt modelId="{F52D9367-0DC4-4F78-A334-B4759773BC88}" type="pres">
      <dgm:prSet presAssocID="{322E7165-2259-48C6-8FCF-0ED91B97B57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A64B23C-5760-4EDE-8735-D5B96FA4CD9D}" type="pres">
      <dgm:prSet presAssocID="{1D3BDBBF-84DA-4837-82BA-DEEA04A02EA0}" presName="spacer" presStyleCnt="0"/>
      <dgm:spPr/>
    </dgm:pt>
    <dgm:pt modelId="{BA24910C-6C65-4AC0-AF24-B8661B87455E}" type="pres">
      <dgm:prSet presAssocID="{F9CD4A05-3606-4F86-B3DF-D9E29F1AF1E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F8642CA-FB89-4B01-8EB5-47A27C8FE584}" type="pres">
      <dgm:prSet presAssocID="{74C7764B-B832-4C48-87C6-55C5FC5CF1F1}" presName="spacer" presStyleCnt="0"/>
      <dgm:spPr/>
    </dgm:pt>
    <dgm:pt modelId="{55BD813F-3932-43B4-831A-A5163AB79984}" type="pres">
      <dgm:prSet presAssocID="{8874D488-4E00-47CC-9362-C23A7A96B59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D893D73-7DE1-4433-83BA-AFF42C94329D}" type="pres">
      <dgm:prSet presAssocID="{AF0AD2A8-0371-4F03-9260-91EE8BDCB16B}" presName="spacer" presStyleCnt="0"/>
      <dgm:spPr/>
    </dgm:pt>
    <dgm:pt modelId="{7D3C5B13-4911-4B17-9AFC-A8561CDEC1B8}" type="pres">
      <dgm:prSet presAssocID="{C063C836-26BE-48D8-9207-B1822F9F0E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196AF03-69A2-4953-A866-905C8993D76B}" type="pres">
      <dgm:prSet presAssocID="{4742DD08-60A0-4E7E-968D-AFF702A096C9}" presName="spacer" presStyleCnt="0"/>
      <dgm:spPr/>
    </dgm:pt>
    <dgm:pt modelId="{EAA81322-EDCF-457C-9701-3CBB6513C354}" type="pres">
      <dgm:prSet presAssocID="{78037336-E639-43B2-A956-B67319E0E99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3D6321D-F293-4BB0-B396-63679AEE45B6}" type="presOf" srcId="{C063C836-26BE-48D8-9207-B1822F9F0EFA}" destId="{7D3C5B13-4911-4B17-9AFC-A8561CDEC1B8}" srcOrd="0" destOrd="0" presId="urn:microsoft.com/office/officeart/2005/8/layout/vList2"/>
    <dgm:cxn modelId="{DFC5D21D-235C-40C5-BE54-55931D2BE708}" srcId="{4B5A1685-5BFC-4935-A5B3-ADA9028AA5E1}" destId="{C063C836-26BE-48D8-9207-B1822F9F0EFA}" srcOrd="3" destOrd="0" parTransId="{315A13A3-0CC5-4936-A080-4A48CB78459D}" sibTransId="{4742DD08-60A0-4E7E-968D-AFF702A096C9}"/>
    <dgm:cxn modelId="{C31EAB5D-A30C-4D87-BE76-E7D214AFEEFB}" srcId="{4B5A1685-5BFC-4935-A5B3-ADA9028AA5E1}" destId="{322E7165-2259-48C6-8FCF-0ED91B97B57D}" srcOrd="0" destOrd="0" parTransId="{B41F75AA-1429-42A0-9C7A-FEE9E0C95517}" sibTransId="{1D3BDBBF-84DA-4837-82BA-DEEA04A02EA0}"/>
    <dgm:cxn modelId="{86ADBE50-DDCB-48DD-9BB8-C9DC9DBB4175}" type="presOf" srcId="{322E7165-2259-48C6-8FCF-0ED91B97B57D}" destId="{F52D9367-0DC4-4F78-A334-B4759773BC88}" srcOrd="0" destOrd="0" presId="urn:microsoft.com/office/officeart/2005/8/layout/vList2"/>
    <dgm:cxn modelId="{24443979-5ECF-4346-BF3E-CE164E77674E}" srcId="{4B5A1685-5BFC-4935-A5B3-ADA9028AA5E1}" destId="{8874D488-4E00-47CC-9362-C23A7A96B59C}" srcOrd="2" destOrd="0" parTransId="{FF4BF617-EDF1-43DF-AEE9-B090E8C189F7}" sibTransId="{AF0AD2A8-0371-4F03-9260-91EE8BDCB16B}"/>
    <dgm:cxn modelId="{67E4B681-6BDA-42D2-A03B-239E20532291}" type="presOf" srcId="{8874D488-4E00-47CC-9362-C23A7A96B59C}" destId="{55BD813F-3932-43B4-831A-A5163AB79984}" srcOrd="0" destOrd="0" presId="urn:microsoft.com/office/officeart/2005/8/layout/vList2"/>
    <dgm:cxn modelId="{AA147DA4-0DAD-4958-A31D-EFFB2CD68CCE}" srcId="{4B5A1685-5BFC-4935-A5B3-ADA9028AA5E1}" destId="{78037336-E639-43B2-A956-B67319E0E999}" srcOrd="4" destOrd="0" parTransId="{104B66DC-105D-4F5B-BC65-778260DB4211}" sibTransId="{042CC3AE-802F-486C-8CEE-D255E6B4903C}"/>
    <dgm:cxn modelId="{60A91DB1-C52C-41CC-A2A2-9FD774B01121}" type="presOf" srcId="{78037336-E639-43B2-A956-B67319E0E999}" destId="{EAA81322-EDCF-457C-9701-3CBB6513C354}" srcOrd="0" destOrd="0" presId="urn:microsoft.com/office/officeart/2005/8/layout/vList2"/>
    <dgm:cxn modelId="{29660FC2-0ABB-4ACB-97A5-9615D8FE4DE0}" type="presOf" srcId="{4B5A1685-5BFC-4935-A5B3-ADA9028AA5E1}" destId="{BB25C285-A988-477A-8655-828E873E74FB}" srcOrd="0" destOrd="0" presId="urn:microsoft.com/office/officeart/2005/8/layout/vList2"/>
    <dgm:cxn modelId="{C4C0A7CE-BC5E-490F-81DB-9964980A3352}" type="presOf" srcId="{F9CD4A05-3606-4F86-B3DF-D9E29F1AF1E0}" destId="{BA24910C-6C65-4AC0-AF24-B8661B87455E}" srcOrd="0" destOrd="0" presId="urn:microsoft.com/office/officeart/2005/8/layout/vList2"/>
    <dgm:cxn modelId="{8A717BD3-A52D-4D81-8E9E-2F223A8EC2C4}" srcId="{4B5A1685-5BFC-4935-A5B3-ADA9028AA5E1}" destId="{F9CD4A05-3606-4F86-B3DF-D9E29F1AF1E0}" srcOrd="1" destOrd="0" parTransId="{42C268A9-B8B6-4983-9798-226CCC9B74D5}" sibTransId="{74C7764B-B832-4C48-87C6-55C5FC5CF1F1}"/>
    <dgm:cxn modelId="{8AE777D5-E1C1-45F7-997C-40280877CB13}" type="presParOf" srcId="{BB25C285-A988-477A-8655-828E873E74FB}" destId="{F52D9367-0DC4-4F78-A334-B4759773BC88}" srcOrd="0" destOrd="0" presId="urn:microsoft.com/office/officeart/2005/8/layout/vList2"/>
    <dgm:cxn modelId="{90058810-E701-408E-B538-DFD710FF242A}" type="presParOf" srcId="{BB25C285-A988-477A-8655-828E873E74FB}" destId="{DA64B23C-5760-4EDE-8735-D5B96FA4CD9D}" srcOrd="1" destOrd="0" presId="urn:microsoft.com/office/officeart/2005/8/layout/vList2"/>
    <dgm:cxn modelId="{8076C2E3-1873-4649-BB99-52815E21DC39}" type="presParOf" srcId="{BB25C285-A988-477A-8655-828E873E74FB}" destId="{BA24910C-6C65-4AC0-AF24-B8661B87455E}" srcOrd="2" destOrd="0" presId="urn:microsoft.com/office/officeart/2005/8/layout/vList2"/>
    <dgm:cxn modelId="{BAC68871-F366-4592-AD2B-307F2D4DF5A3}" type="presParOf" srcId="{BB25C285-A988-477A-8655-828E873E74FB}" destId="{5F8642CA-FB89-4B01-8EB5-47A27C8FE584}" srcOrd="3" destOrd="0" presId="urn:microsoft.com/office/officeart/2005/8/layout/vList2"/>
    <dgm:cxn modelId="{A01ADA2B-7A1A-4D9A-B546-B5A4DDCE3E11}" type="presParOf" srcId="{BB25C285-A988-477A-8655-828E873E74FB}" destId="{55BD813F-3932-43B4-831A-A5163AB79984}" srcOrd="4" destOrd="0" presId="urn:microsoft.com/office/officeart/2005/8/layout/vList2"/>
    <dgm:cxn modelId="{C541FD8B-64C2-42E8-A282-BFD36317B44C}" type="presParOf" srcId="{BB25C285-A988-477A-8655-828E873E74FB}" destId="{3D893D73-7DE1-4433-83BA-AFF42C94329D}" srcOrd="5" destOrd="0" presId="urn:microsoft.com/office/officeart/2005/8/layout/vList2"/>
    <dgm:cxn modelId="{20B75DAC-0C53-4CAE-A0A4-5743C09BA518}" type="presParOf" srcId="{BB25C285-A988-477A-8655-828E873E74FB}" destId="{7D3C5B13-4911-4B17-9AFC-A8561CDEC1B8}" srcOrd="6" destOrd="0" presId="urn:microsoft.com/office/officeart/2005/8/layout/vList2"/>
    <dgm:cxn modelId="{43F9E015-381D-4D02-A1EA-8BE362D0173B}" type="presParOf" srcId="{BB25C285-A988-477A-8655-828E873E74FB}" destId="{C196AF03-69A2-4953-A866-905C8993D76B}" srcOrd="7" destOrd="0" presId="urn:microsoft.com/office/officeart/2005/8/layout/vList2"/>
    <dgm:cxn modelId="{86E9E1E4-1575-4FFA-9AB0-79F1902783FB}" type="presParOf" srcId="{BB25C285-A988-477A-8655-828E873E74FB}" destId="{EAA81322-EDCF-457C-9701-3CBB6513C35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9D2696-9B8A-4696-ADF2-C3D5057F29D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D2B640D-8230-46D7-8400-4E2EA6EB6297}">
      <dgm:prSet custT="1"/>
      <dgm:spPr/>
      <dgm:t>
        <a:bodyPr/>
        <a:lstStyle/>
        <a:p>
          <a:r>
            <a:rPr lang="pl-PL" sz="5400" dirty="0">
              <a:latin typeface="Calibri" panose="020F0502020204030204" pitchFamily="34" charset="0"/>
              <a:cs typeface="Calibri" panose="020F0502020204030204" pitchFamily="34" charset="0"/>
            </a:rPr>
            <a:t>Kierunki prac Forum Dialogu</a:t>
          </a:r>
        </a:p>
      </dgm:t>
    </dgm:pt>
    <dgm:pt modelId="{601EF730-E71B-42C3-A05D-D1F053231590}" type="parTrans" cxnId="{53F1CF42-D9DC-4529-ABFF-1F962683ECDE}">
      <dgm:prSet/>
      <dgm:spPr/>
      <dgm:t>
        <a:bodyPr/>
        <a:lstStyle/>
        <a:p>
          <a:endParaRPr lang="pl-PL"/>
        </a:p>
      </dgm:t>
    </dgm:pt>
    <dgm:pt modelId="{932C783E-5072-4712-BEF6-9271FF3A9A3D}" type="sibTrans" cxnId="{53F1CF42-D9DC-4529-ABFF-1F962683ECDE}">
      <dgm:prSet/>
      <dgm:spPr/>
      <dgm:t>
        <a:bodyPr/>
        <a:lstStyle/>
        <a:p>
          <a:endParaRPr lang="pl-PL"/>
        </a:p>
      </dgm:t>
    </dgm:pt>
    <dgm:pt modelId="{A8AA264E-2E2D-4A08-BF97-F88A3C47E5B3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konsultacje zmian w dokumentacji konkursowej zadań zlecanych z art. 36 ustawy o rehabilitacji</a:t>
          </a:r>
        </a:p>
      </dgm:t>
    </dgm:pt>
    <dgm:pt modelId="{36512C73-036F-4E16-B12A-2F64E34E95CD}" type="parTrans" cxnId="{E4AEA189-C165-43D3-93DE-8A2E32BE1836}">
      <dgm:prSet/>
      <dgm:spPr/>
      <dgm:t>
        <a:bodyPr/>
        <a:lstStyle/>
        <a:p>
          <a:endParaRPr lang="pl-PL"/>
        </a:p>
      </dgm:t>
    </dgm:pt>
    <dgm:pt modelId="{05C64C48-0521-44BA-B659-145D6D063AFF}" type="sibTrans" cxnId="{E4AEA189-C165-43D3-93DE-8A2E32BE1836}">
      <dgm:prSet/>
      <dgm:spPr/>
      <dgm:t>
        <a:bodyPr/>
        <a:lstStyle/>
        <a:p>
          <a:endParaRPr lang="pl-PL"/>
        </a:p>
      </dgm:t>
    </dgm:pt>
    <dgm:pt modelId="{CB0051E0-A1BE-4DF6-9E49-936172578CEC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kryteria premiujące w konkursie w ramach zadań zlecanych z art. 36 ustawy o rehabilitacji</a:t>
          </a:r>
        </a:p>
      </dgm:t>
    </dgm:pt>
    <dgm:pt modelId="{2F22734A-7BDD-41AE-B716-CBA93EB78FB0}" type="parTrans" cxnId="{C85EA689-3CCD-4430-9FD8-935441B2EA39}">
      <dgm:prSet/>
      <dgm:spPr/>
      <dgm:t>
        <a:bodyPr/>
        <a:lstStyle/>
        <a:p>
          <a:endParaRPr lang="pl-PL"/>
        </a:p>
      </dgm:t>
    </dgm:pt>
    <dgm:pt modelId="{CC13F9A8-DA3D-4AA1-8134-8470FFD83CA3}" type="sibTrans" cxnId="{C85EA689-3CCD-4430-9FD8-935441B2EA39}">
      <dgm:prSet/>
      <dgm:spPr/>
      <dgm:t>
        <a:bodyPr/>
        <a:lstStyle/>
        <a:p>
          <a:endParaRPr lang="pl-PL"/>
        </a:p>
      </dgm:t>
    </dgm:pt>
    <dgm:pt modelId="{B63A1F5C-3A25-405C-BC00-3E26A98D9080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działania o charakterze usprawniającym (rehabilitacja lecznicza) w ramach środków z art. 36 ustawy o rehabilitacji</a:t>
          </a:r>
        </a:p>
      </dgm:t>
    </dgm:pt>
    <dgm:pt modelId="{7E943120-8B61-45AE-A90C-5CCE115BB261}" type="parTrans" cxnId="{9B326D63-681B-4345-87D4-B0B8EB17CF98}">
      <dgm:prSet/>
      <dgm:spPr/>
      <dgm:t>
        <a:bodyPr/>
        <a:lstStyle/>
        <a:p>
          <a:endParaRPr lang="pl-PL"/>
        </a:p>
      </dgm:t>
    </dgm:pt>
    <dgm:pt modelId="{2494AD91-DA89-4E1F-B92E-ACDE578EC30F}" type="sibTrans" cxnId="{9B326D63-681B-4345-87D4-B0B8EB17CF98}">
      <dgm:prSet/>
      <dgm:spPr/>
      <dgm:t>
        <a:bodyPr/>
        <a:lstStyle/>
        <a:p>
          <a:endParaRPr lang="pl-PL"/>
        </a:p>
      </dgm:t>
    </dgm:pt>
    <dgm:pt modelId="{0B75A808-6FC6-4312-8C69-22E3B5F310CA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finansowanie projektów wieloletnich</a:t>
          </a:r>
        </a:p>
      </dgm:t>
    </dgm:pt>
    <dgm:pt modelId="{31A8AA93-DB3A-4FD8-819D-266AB8C21F29}" type="parTrans" cxnId="{C0805843-A94D-4D18-B132-95FB78C49636}">
      <dgm:prSet/>
      <dgm:spPr/>
      <dgm:t>
        <a:bodyPr/>
        <a:lstStyle/>
        <a:p>
          <a:endParaRPr lang="pl-PL"/>
        </a:p>
      </dgm:t>
    </dgm:pt>
    <dgm:pt modelId="{F0A7C01B-3962-4C4E-AB4C-2310672CADB1}" type="sibTrans" cxnId="{C0805843-A94D-4D18-B132-95FB78C49636}">
      <dgm:prSet/>
      <dgm:spPr/>
      <dgm:t>
        <a:bodyPr/>
        <a:lstStyle/>
        <a:p>
          <a:endParaRPr lang="pl-PL"/>
        </a:p>
      </dgm:t>
    </dgm:pt>
    <dgm:pt modelId="{145DD972-DE13-4FBD-B76D-7C24B3A1BF0A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zachęcanie osób z niepełnosprawnościami do tworzenia i uczestnictwa w organizacjach pozarządowych</a:t>
          </a:r>
        </a:p>
      </dgm:t>
    </dgm:pt>
    <dgm:pt modelId="{EC8FF5A5-9E65-4ED5-A88B-746C85B41B30}" type="parTrans" cxnId="{1F2775C3-1E84-499A-B03A-8D525F41AD4C}">
      <dgm:prSet/>
      <dgm:spPr/>
      <dgm:t>
        <a:bodyPr/>
        <a:lstStyle/>
        <a:p>
          <a:endParaRPr lang="pl-PL"/>
        </a:p>
      </dgm:t>
    </dgm:pt>
    <dgm:pt modelId="{0C3C956C-5EFE-4AD1-9636-9E07C8556124}" type="sibTrans" cxnId="{1F2775C3-1E84-499A-B03A-8D525F41AD4C}">
      <dgm:prSet/>
      <dgm:spPr/>
      <dgm:t>
        <a:bodyPr/>
        <a:lstStyle/>
        <a:p>
          <a:endParaRPr lang="pl-PL"/>
        </a:p>
      </dgm:t>
    </dgm:pt>
    <dgm:pt modelId="{58DB5890-D4F1-4399-A8C5-9683961FAD8E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dostępność dla osób ze specjalnymi potrzebami</a:t>
          </a:r>
        </a:p>
      </dgm:t>
    </dgm:pt>
    <dgm:pt modelId="{FE134475-5FF6-4337-9EBC-E99D31542544}" type="parTrans" cxnId="{078A3AF3-BCF8-44C1-89C1-08C5D477A2E0}">
      <dgm:prSet/>
      <dgm:spPr/>
      <dgm:t>
        <a:bodyPr/>
        <a:lstStyle/>
        <a:p>
          <a:endParaRPr lang="pl-PL"/>
        </a:p>
      </dgm:t>
    </dgm:pt>
    <dgm:pt modelId="{4C2E61D0-9835-4009-A41E-06CAF81851B7}" type="sibTrans" cxnId="{078A3AF3-BCF8-44C1-89C1-08C5D477A2E0}">
      <dgm:prSet/>
      <dgm:spPr/>
      <dgm:t>
        <a:bodyPr/>
        <a:lstStyle/>
        <a:p>
          <a:endParaRPr lang="pl-PL"/>
        </a:p>
      </dgm:t>
    </dgm:pt>
    <dgm:pt modelId="{74EF3655-1B1E-47B4-92E0-13048C2FD56E}">
      <dgm:prSet/>
      <dgm:spPr/>
      <dgm:t>
        <a:bodyPr/>
        <a:lstStyle/>
        <a:p>
          <a:r>
            <a:rPr lang="pl-PL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wyrównywanie intensywności wsparcia osób z niepełnosprawnościami ze środków PFRON</a:t>
          </a:r>
        </a:p>
      </dgm:t>
    </dgm:pt>
    <dgm:pt modelId="{05C7FCCC-221F-4DCD-9576-CCBE4BF2645E}" type="parTrans" cxnId="{D50A16C6-4839-403D-8451-3C63A20A0ED4}">
      <dgm:prSet/>
      <dgm:spPr/>
      <dgm:t>
        <a:bodyPr/>
        <a:lstStyle/>
        <a:p>
          <a:endParaRPr lang="pl-PL"/>
        </a:p>
      </dgm:t>
    </dgm:pt>
    <dgm:pt modelId="{1914C022-703F-41B7-9970-6E9871FA2522}" type="sibTrans" cxnId="{D50A16C6-4839-403D-8451-3C63A20A0ED4}">
      <dgm:prSet/>
      <dgm:spPr/>
      <dgm:t>
        <a:bodyPr/>
        <a:lstStyle/>
        <a:p>
          <a:endParaRPr lang="pl-PL"/>
        </a:p>
      </dgm:t>
    </dgm:pt>
    <dgm:pt modelId="{047E984B-8D23-412D-AC7D-66E66B2F37F6}" type="pres">
      <dgm:prSet presAssocID="{AC9D2696-9B8A-4696-ADF2-C3D5057F29D6}" presName="Name0" presStyleCnt="0">
        <dgm:presLayoutVars>
          <dgm:dir/>
          <dgm:animLvl val="lvl"/>
          <dgm:resizeHandles val="exact"/>
        </dgm:presLayoutVars>
      </dgm:prSet>
      <dgm:spPr/>
    </dgm:pt>
    <dgm:pt modelId="{78ADA57F-6A51-4E6C-84C0-70D1DE7C1B0B}" type="pres">
      <dgm:prSet presAssocID="{2D2B640D-8230-46D7-8400-4E2EA6EB6297}" presName="linNode" presStyleCnt="0"/>
      <dgm:spPr/>
    </dgm:pt>
    <dgm:pt modelId="{14724218-2A2E-4B5B-9908-C9A30FB3F146}" type="pres">
      <dgm:prSet presAssocID="{2D2B640D-8230-46D7-8400-4E2EA6EB6297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DCBA3A36-C988-4555-929E-3EED409C9184}" type="pres">
      <dgm:prSet presAssocID="{2D2B640D-8230-46D7-8400-4E2EA6EB6297}" presName="descendantText" presStyleLbl="alignAccFollowNode1" presStyleIdx="0" presStyleCnt="1" custLinFactNeighborX="1323" custLinFactNeighborY="-456">
        <dgm:presLayoutVars>
          <dgm:bulletEnabled val="1"/>
        </dgm:presLayoutVars>
      </dgm:prSet>
      <dgm:spPr/>
    </dgm:pt>
  </dgm:ptLst>
  <dgm:cxnLst>
    <dgm:cxn modelId="{C58DE405-E87D-4383-B273-748B9A765C0B}" type="presOf" srcId="{AC9D2696-9B8A-4696-ADF2-C3D5057F29D6}" destId="{047E984B-8D23-412D-AC7D-66E66B2F37F6}" srcOrd="0" destOrd="0" presId="urn:microsoft.com/office/officeart/2005/8/layout/vList5"/>
    <dgm:cxn modelId="{BFDF8A19-6E84-43EC-B418-70D1E7F6C0FB}" type="presOf" srcId="{74EF3655-1B1E-47B4-92E0-13048C2FD56E}" destId="{DCBA3A36-C988-4555-929E-3EED409C9184}" srcOrd="0" destOrd="4" presId="urn:microsoft.com/office/officeart/2005/8/layout/vList5"/>
    <dgm:cxn modelId="{123A9440-33EF-4170-A2B0-5E2DA469251D}" type="presOf" srcId="{2D2B640D-8230-46D7-8400-4E2EA6EB6297}" destId="{14724218-2A2E-4B5B-9908-C9A30FB3F146}" srcOrd="0" destOrd="0" presId="urn:microsoft.com/office/officeart/2005/8/layout/vList5"/>
    <dgm:cxn modelId="{53F1CF42-D9DC-4529-ABFF-1F962683ECDE}" srcId="{AC9D2696-9B8A-4696-ADF2-C3D5057F29D6}" destId="{2D2B640D-8230-46D7-8400-4E2EA6EB6297}" srcOrd="0" destOrd="0" parTransId="{601EF730-E71B-42C3-A05D-D1F053231590}" sibTransId="{932C783E-5072-4712-BEF6-9271FF3A9A3D}"/>
    <dgm:cxn modelId="{9B326D63-681B-4345-87D4-B0B8EB17CF98}" srcId="{2D2B640D-8230-46D7-8400-4E2EA6EB6297}" destId="{B63A1F5C-3A25-405C-BC00-3E26A98D9080}" srcOrd="2" destOrd="0" parTransId="{7E943120-8B61-45AE-A90C-5CCE115BB261}" sibTransId="{2494AD91-DA89-4E1F-B92E-ACDE578EC30F}"/>
    <dgm:cxn modelId="{C0805843-A94D-4D18-B132-95FB78C49636}" srcId="{2D2B640D-8230-46D7-8400-4E2EA6EB6297}" destId="{0B75A808-6FC6-4312-8C69-22E3B5F310CA}" srcOrd="3" destOrd="0" parTransId="{31A8AA93-DB3A-4FD8-819D-266AB8C21F29}" sibTransId="{F0A7C01B-3962-4C4E-AB4C-2310672CADB1}"/>
    <dgm:cxn modelId="{51A6B851-C41A-4BD9-A1DE-6AADD13F8CBA}" type="presOf" srcId="{CB0051E0-A1BE-4DF6-9E49-936172578CEC}" destId="{DCBA3A36-C988-4555-929E-3EED409C9184}" srcOrd="0" destOrd="1" presId="urn:microsoft.com/office/officeart/2005/8/layout/vList5"/>
    <dgm:cxn modelId="{6A955B59-253D-4917-9D19-6EFEB935EAF9}" type="presOf" srcId="{0B75A808-6FC6-4312-8C69-22E3B5F310CA}" destId="{DCBA3A36-C988-4555-929E-3EED409C9184}" srcOrd="0" destOrd="3" presId="urn:microsoft.com/office/officeart/2005/8/layout/vList5"/>
    <dgm:cxn modelId="{E4AEA189-C165-43D3-93DE-8A2E32BE1836}" srcId="{2D2B640D-8230-46D7-8400-4E2EA6EB6297}" destId="{A8AA264E-2E2D-4A08-BF97-F88A3C47E5B3}" srcOrd="0" destOrd="0" parTransId="{36512C73-036F-4E16-B12A-2F64E34E95CD}" sibTransId="{05C64C48-0521-44BA-B659-145D6D063AFF}"/>
    <dgm:cxn modelId="{C85EA689-3CCD-4430-9FD8-935441B2EA39}" srcId="{2D2B640D-8230-46D7-8400-4E2EA6EB6297}" destId="{CB0051E0-A1BE-4DF6-9E49-936172578CEC}" srcOrd="1" destOrd="0" parTransId="{2F22734A-7BDD-41AE-B716-CBA93EB78FB0}" sibTransId="{CC13F9A8-DA3D-4AA1-8134-8470FFD83CA3}"/>
    <dgm:cxn modelId="{CA2A8DA0-87AD-410F-8A9A-B144DE21F57F}" type="presOf" srcId="{B63A1F5C-3A25-405C-BC00-3E26A98D9080}" destId="{DCBA3A36-C988-4555-929E-3EED409C9184}" srcOrd="0" destOrd="2" presId="urn:microsoft.com/office/officeart/2005/8/layout/vList5"/>
    <dgm:cxn modelId="{1F2775C3-1E84-499A-B03A-8D525F41AD4C}" srcId="{2D2B640D-8230-46D7-8400-4E2EA6EB6297}" destId="{145DD972-DE13-4FBD-B76D-7C24B3A1BF0A}" srcOrd="5" destOrd="0" parTransId="{EC8FF5A5-9E65-4ED5-A88B-746C85B41B30}" sibTransId="{0C3C956C-5EFE-4AD1-9636-9E07C8556124}"/>
    <dgm:cxn modelId="{D50A16C6-4839-403D-8451-3C63A20A0ED4}" srcId="{2D2B640D-8230-46D7-8400-4E2EA6EB6297}" destId="{74EF3655-1B1E-47B4-92E0-13048C2FD56E}" srcOrd="4" destOrd="0" parTransId="{05C7FCCC-221F-4DCD-9576-CCBE4BF2645E}" sibTransId="{1914C022-703F-41B7-9970-6E9871FA2522}"/>
    <dgm:cxn modelId="{A3BFE6C7-01E4-4F4D-87A8-55A164BA4761}" type="presOf" srcId="{145DD972-DE13-4FBD-B76D-7C24B3A1BF0A}" destId="{DCBA3A36-C988-4555-929E-3EED409C9184}" srcOrd="0" destOrd="5" presId="urn:microsoft.com/office/officeart/2005/8/layout/vList5"/>
    <dgm:cxn modelId="{FDD63BD7-CEFF-41ED-80CC-B0B146AA0DC0}" type="presOf" srcId="{A8AA264E-2E2D-4A08-BF97-F88A3C47E5B3}" destId="{DCBA3A36-C988-4555-929E-3EED409C9184}" srcOrd="0" destOrd="0" presId="urn:microsoft.com/office/officeart/2005/8/layout/vList5"/>
    <dgm:cxn modelId="{078A3AF3-BCF8-44C1-89C1-08C5D477A2E0}" srcId="{2D2B640D-8230-46D7-8400-4E2EA6EB6297}" destId="{58DB5890-D4F1-4399-A8C5-9683961FAD8E}" srcOrd="6" destOrd="0" parTransId="{FE134475-5FF6-4337-9EBC-E99D31542544}" sibTransId="{4C2E61D0-9835-4009-A41E-06CAF81851B7}"/>
    <dgm:cxn modelId="{01F158F4-5BF2-45FB-83FE-4719FB09F02A}" type="presOf" srcId="{58DB5890-D4F1-4399-A8C5-9683961FAD8E}" destId="{DCBA3A36-C988-4555-929E-3EED409C9184}" srcOrd="0" destOrd="6" presId="urn:microsoft.com/office/officeart/2005/8/layout/vList5"/>
    <dgm:cxn modelId="{0AD37DFD-32F8-4588-8ADC-82A140D4910C}" type="presParOf" srcId="{047E984B-8D23-412D-AC7D-66E66B2F37F6}" destId="{78ADA57F-6A51-4E6C-84C0-70D1DE7C1B0B}" srcOrd="0" destOrd="0" presId="urn:microsoft.com/office/officeart/2005/8/layout/vList5"/>
    <dgm:cxn modelId="{F175A501-56DE-487A-896E-B11314AE72E8}" type="presParOf" srcId="{78ADA57F-6A51-4E6C-84C0-70D1DE7C1B0B}" destId="{14724218-2A2E-4B5B-9908-C9A30FB3F146}" srcOrd="0" destOrd="0" presId="urn:microsoft.com/office/officeart/2005/8/layout/vList5"/>
    <dgm:cxn modelId="{209C525A-1A72-42D6-A4E9-22DE705752B3}" type="presParOf" srcId="{78ADA57F-6A51-4E6C-84C0-70D1DE7C1B0B}" destId="{DCBA3A36-C988-4555-929E-3EED409C91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8F717-DE0F-4C9F-A57F-4CD1398B5361}">
      <dsp:nvSpPr>
        <dsp:cNvPr id="0" name=""/>
        <dsp:cNvSpPr/>
      </dsp:nvSpPr>
      <dsp:spPr>
        <a:xfrm>
          <a:off x="3704" y="700335"/>
          <a:ext cx="9008476" cy="1951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900" kern="1200" dirty="0"/>
            <a:t>Współpraca finansowa PFRON z organizacjami pozarządowymi odbywa się na płaszczyźnie realizacji: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 dirty="0"/>
        </a:p>
      </dsp:txBody>
      <dsp:txXfrm>
        <a:off x="60853" y="757484"/>
        <a:ext cx="8894178" cy="1836899"/>
      </dsp:txXfrm>
    </dsp:sp>
    <dsp:sp modelId="{E0D18EBC-1CC2-44BC-BF99-5BFD9BBC5CEF}">
      <dsp:nvSpPr>
        <dsp:cNvPr id="0" name=""/>
        <dsp:cNvSpPr/>
      </dsp:nvSpPr>
      <dsp:spPr>
        <a:xfrm>
          <a:off x="904551" y="2651532"/>
          <a:ext cx="900847" cy="740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278"/>
              </a:lnTo>
              <a:lnTo>
                <a:pt x="900847" y="740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5985B-82F5-4B81-AB70-6A77750CAF7E}">
      <dsp:nvSpPr>
        <dsp:cNvPr id="0" name=""/>
        <dsp:cNvSpPr/>
      </dsp:nvSpPr>
      <dsp:spPr>
        <a:xfrm>
          <a:off x="1805399" y="2878750"/>
          <a:ext cx="8888393" cy="1026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zadań ustawowych, w szczególności art. 36 ustawy o rehabilitacji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zawodowej i społecznej oraz zatrudnianiu osób niepełnosprawnych</a:t>
          </a:r>
          <a:r>
            <a: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;</a:t>
          </a:r>
        </a:p>
      </dsp:txBody>
      <dsp:txXfrm>
        <a:off x="1835453" y="2908804"/>
        <a:ext cx="8828285" cy="966014"/>
      </dsp:txXfrm>
    </dsp:sp>
    <dsp:sp modelId="{9A02B647-4F32-48F5-87AA-A3F225F0612F}">
      <dsp:nvSpPr>
        <dsp:cNvPr id="0" name=""/>
        <dsp:cNvSpPr/>
      </dsp:nvSpPr>
      <dsp:spPr>
        <a:xfrm>
          <a:off x="904551" y="2651532"/>
          <a:ext cx="900847" cy="2106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472"/>
              </a:lnTo>
              <a:lnTo>
                <a:pt x="900847" y="2106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494A4-8E1E-45FB-AF21-004D32AAA685}">
      <dsp:nvSpPr>
        <dsp:cNvPr id="0" name=""/>
        <dsp:cNvSpPr/>
      </dsp:nvSpPr>
      <dsp:spPr>
        <a:xfrm>
          <a:off x="1805399" y="4132090"/>
          <a:ext cx="8186688" cy="12518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programów Rady Nadzorczej PFRON realizowanych na podstawie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art. 47 ust. 1 pkt 4 ustawy o rehabilitacji zawodowej i społecznej oraz zatrudnianiu osób niepełnosprawnych.</a:t>
          </a:r>
          <a:endParaRPr kumimoji="0" lang="pl-PL" sz="2400" b="0" i="0" u="none" strike="noStrike" kern="1200" cap="none" spc="0" normalizeH="0" baseline="0" noProof="0" dirty="0">
            <a:ln>
              <a:noFill/>
            </a:ln>
            <a:solidFill>
              <a:schemeClr val="tx1">
                <a:lumMod val="50000"/>
              </a:schemeClr>
            </a:solidFill>
            <a:effectLst/>
            <a:uLnTx/>
            <a:uFillTx/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842064" y="4168755"/>
        <a:ext cx="8113358" cy="1178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4D234-CB7E-43A2-8077-5DD7AE87CEFE}">
      <dsp:nvSpPr>
        <dsp:cNvPr id="0" name=""/>
        <dsp:cNvSpPr/>
      </dsp:nvSpPr>
      <dsp:spPr>
        <a:xfrm>
          <a:off x="5745535" y="1235474"/>
          <a:ext cx="2427152" cy="742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159"/>
              </a:lnTo>
              <a:lnTo>
                <a:pt x="2427152" y="371159"/>
              </a:lnTo>
              <a:lnTo>
                <a:pt x="2427152" y="7423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1E210-F08D-4404-9269-4ABC696CB613}">
      <dsp:nvSpPr>
        <dsp:cNvPr id="0" name=""/>
        <dsp:cNvSpPr/>
      </dsp:nvSpPr>
      <dsp:spPr>
        <a:xfrm>
          <a:off x="2785875" y="1235474"/>
          <a:ext cx="2959659" cy="742318"/>
        </a:xfrm>
        <a:custGeom>
          <a:avLst/>
          <a:gdLst/>
          <a:ahLst/>
          <a:cxnLst/>
          <a:rect l="0" t="0" r="0" b="0"/>
          <a:pathLst>
            <a:path>
              <a:moveTo>
                <a:pt x="2959659" y="0"/>
              </a:moveTo>
              <a:lnTo>
                <a:pt x="2959659" y="371159"/>
              </a:lnTo>
              <a:lnTo>
                <a:pt x="0" y="371159"/>
              </a:lnTo>
              <a:lnTo>
                <a:pt x="0" y="7423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A8E6A-ED1E-4263-BA8D-6C171D9FC851}">
      <dsp:nvSpPr>
        <dsp:cNvPr id="0" name=""/>
        <dsp:cNvSpPr/>
      </dsp:nvSpPr>
      <dsp:spPr>
        <a:xfrm>
          <a:off x="1465944" y="1917"/>
          <a:ext cx="8559182" cy="1233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3200" b="1" kern="1200" dirty="0">
              <a:solidFill>
                <a:schemeClr val="bg1"/>
              </a:solidFill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iPFRON+ dla organizacji pozarządowych</a:t>
          </a:r>
          <a:endParaRPr lang="pl-PL" sz="3200" kern="1200" dirty="0">
            <a:solidFill>
              <a:schemeClr val="bg1"/>
            </a:solidFill>
            <a:latin typeface="+mn-lt"/>
          </a:endParaRP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 dirty="0"/>
        </a:p>
      </dsp:txBody>
      <dsp:txXfrm>
        <a:off x="1465944" y="1917"/>
        <a:ext cx="8559182" cy="1233556"/>
      </dsp:txXfrm>
    </dsp:sp>
    <dsp:sp modelId="{E33487FC-3865-435E-B0F5-332D75D6411D}">
      <dsp:nvSpPr>
        <dsp:cNvPr id="0" name=""/>
        <dsp:cNvSpPr/>
      </dsp:nvSpPr>
      <dsp:spPr>
        <a:xfrm>
          <a:off x="729882" y="1977792"/>
          <a:ext cx="4111986" cy="2483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3200" b="1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Rejestracja w nowym systemie –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3200" b="1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i PFRON+</a:t>
          </a:r>
          <a:endParaRPr lang="pl-PL" sz="3200" kern="1200" dirty="0">
            <a:solidFill>
              <a:schemeClr val="bg1"/>
            </a:solidFill>
          </a:endParaRPr>
        </a:p>
      </dsp:txBody>
      <dsp:txXfrm>
        <a:off x="729882" y="1977792"/>
        <a:ext cx="4111986" cy="2483356"/>
      </dsp:txXfrm>
    </dsp:sp>
    <dsp:sp modelId="{8516D5FB-2CEC-4C16-B615-F1D1FF6BBFFD}">
      <dsp:nvSpPr>
        <dsp:cNvPr id="0" name=""/>
        <dsp:cNvSpPr/>
      </dsp:nvSpPr>
      <dsp:spPr>
        <a:xfrm>
          <a:off x="5584187" y="1977792"/>
          <a:ext cx="5177001" cy="2509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rPr>
            <a:t>W systemie trwa składanie wniosków i będzie prowadzona pełna obsługa zadań zlecanych</a:t>
          </a:r>
          <a:endParaRPr lang="pl-PL" sz="3200" kern="1200" dirty="0">
            <a:solidFill>
              <a:schemeClr val="bg1"/>
            </a:solidFill>
          </a:endParaRPr>
        </a:p>
      </dsp:txBody>
      <dsp:txXfrm>
        <a:off x="5584187" y="1977792"/>
        <a:ext cx="5177001" cy="25097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D9367-0DC4-4F78-A334-B4759773BC88}">
      <dsp:nvSpPr>
        <dsp:cNvPr id="0" name=""/>
        <dsp:cNvSpPr/>
      </dsp:nvSpPr>
      <dsp:spPr>
        <a:xfrm>
          <a:off x="0" y="59761"/>
          <a:ext cx="11185284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rozwijania zasad i form współpracy z organizacjami pozarządowymi</a:t>
          </a:r>
          <a:r>
            <a:rPr lang="pl-PL" sz="1800" kern="1200" dirty="0"/>
            <a:t>.</a:t>
          </a:r>
        </a:p>
      </dsp:txBody>
      <dsp:txXfrm>
        <a:off x="34906" y="94667"/>
        <a:ext cx="11115472" cy="645240"/>
      </dsp:txXfrm>
    </dsp:sp>
    <dsp:sp modelId="{BA24910C-6C65-4AC0-AF24-B8661B87455E}">
      <dsp:nvSpPr>
        <dsp:cNvPr id="0" name=""/>
        <dsp:cNvSpPr/>
      </dsp:nvSpPr>
      <dsp:spPr>
        <a:xfrm>
          <a:off x="0" y="826654"/>
          <a:ext cx="11185284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dyskusji i wymiany poglądów oraz opinii w obszarze wsparcia osób niepełnosprawnych</a:t>
          </a:r>
          <a:r>
            <a:rPr lang="pl-PL" sz="1800" kern="1200" dirty="0"/>
            <a:t>.</a:t>
          </a:r>
        </a:p>
      </dsp:txBody>
      <dsp:txXfrm>
        <a:off x="34906" y="861560"/>
        <a:ext cx="11115472" cy="645240"/>
      </dsp:txXfrm>
    </dsp:sp>
    <dsp:sp modelId="{55BD813F-3932-43B4-831A-A5163AB79984}">
      <dsp:nvSpPr>
        <dsp:cNvPr id="0" name=""/>
        <dsp:cNvSpPr/>
      </dsp:nvSpPr>
      <dsp:spPr>
        <a:xfrm>
          <a:off x="0" y="1593547"/>
          <a:ext cx="11185284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wymiany doświadczeń pomiędzy organizacjami pozarządowymi oraz upowszechnianie dobrych praktyk</a:t>
          </a:r>
          <a:r>
            <a:rPr lang="pl-PL" sz="1800" kern="1200" dirty="0"/>
            <a:t>.</a:t>
          </a:r>
        </a:p>
      </dsp:txBody>
      <dsp:txXfrm>
        <a:off x="34906" y="1628453"/>
        <a:ext cx="11115472" cy="645240"/>
      </dsp:txXfrm>
    </dsp:sp>
    <dsp:sp modelId="{7D3C5B13-4911-4B17-9AFC-A8561CDEC1B8}">
      <dsp:nvSpPr>
        <dsp:cNvPr id="0" name=""/>
        <dsp:cNvSpPr/>
      </dsp:nvSpPr>
      <dsp:spPr>
        <a:xfrm>
          <a:off x="0" y="2360440"/>
          <a:ext cx="11185284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konsultowania kluczowych propozycji i dokumentów z obszaru współpracy PFRON z organizacjami pozarządowymi</a:t>
          </a:r>
          <a:r>
            <a:rPr lang="pl-PL" sz="1800" kern="1200" dirty="0"/>
            <a:t>.</a:t>
          </a:r>
        </a:p>
      </dsp:txBody>
      <dsp:txXfrm>
        <a:off x="34906" y="2395346"/>
        <a:ext cx="11115472" cy="645240"/>
      </dsp:txXfrm>
    </dsp:sp>
    <dsp:sp modelId="{EAA81322-EDCF-457C-9701-3CBB6513C354}">
      <dsp:nvSpPr>
        <dsp:cNvPr id="0" name=""/>
        <dsp:cNvSpPr/>
      </dsp:nvSpPr>
      <dsp:spPr>
        <a:xfrm>
          <a:off x="0" y="3127333"/>
          <a:ext cx="11185284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wypracowywania propozycji mechanizmów i działań służących poprawie sytuacji osób niepełnosprawnych zarówno w życiu społecznym, jak i zawodowym</a:t>
          </a:r>
          <a:r>
            <a:rPr lang="pl-PL" sz="1800" kern="1200" dirty="0"/>
            <a:t>.</a:t>
          </a:r>
        </a:p>
      </dsp:txBody>
      <dsp:txXfrm>
        <a:off x="34906" y="3162239"/>
        <a:ext cx="11115472" cy="645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A3A36-C988-4555-929E-3EED409C9184}">
      <dsp:nvSpPr>
        <dsp:cNvPr id="0" name=""/>
        <dsp:cNvSpPr/>
      </dsp:nvSpPr>
      <dsp:spPr>
        <a:xfrm rot="5400000">
          <a:off x="5664365" y="-1078731"/>
          <a:ext cx="4120133" cy="72700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konsultacje zmian w dokumentacji konkursowej zadań zlecanych z art. 36 ustawy o rehabilitacji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kryteria premiujące w konkursie w ramach zadań zlecanych z art. 36 ustawy o rehabilitacji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działania o charakterze usprawniającym (rehabilitacja lecznicza) w ramach środków z art. 36 ustawy o rehabilitacji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finansowanie projektów wieloletnich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wyrównywanie intensywności wsparcia osób z niepełnosprawnościami ze środków PFRON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zachęcanie osób z niepełnosprawnościami do tworzenia i uczestnictwa w organizacjach pozarządowych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dostępność dla osób ze specjalnymi potrzebami</a:t>
          </a:r>
        </a:p>
      </dsp:txBody>
      <dsp:txXfrm rot="-5400000">
        <a:off x="4089405" y="697357"/>
        <a:ext cx="7068925" cy="3717877"/>
      </dsp:txXfrm>
    </dsp:sp>
    <dsp:sp modelId="{14724218-2A2E-4B5B-9908-C9A30FB3F146}">
      <dsp:nvSpPr>
        <dsp:cNvPr id="0" name=""/>
        <dsp:cNvSpPr/>
      </dsp:nvSpPr>
      <dsp:spPr>
        <a:xfrm>
          <a:off x="0" y="0"/>
          <a:ext cx="4089405" cy="51501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latin typeface="Calibri" panose="020F0502020204030204" pitchFamily="34" charset="0"/>
              <a:cs typeface="Calibri" panose="020F0502020204030204" pitchFamily="34" charset="0"/>
            </a:rPr>
            <a:t>Kierunki prac Forum Dialogu</a:t>
          </a:r>
        </a:p>
      </dsp:txBody>
      <dsp:txXfrm>
        <a:off x="199628" y="199628"/>
        <a:ext cx="3690149" cy="4750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60" cy="49805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6" y="3"/>
            <a:ext cx="2945660" cy="49805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53611F59-50C3-44CA-99CF-629638AC1315}" type="datetimeFigureOut">
              <a:rPr lang="pl-PL" smtClean="0"/>
              <a:t>2023-11-15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60" cy="49805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6" y="9428584"/>
            <a:ext cx="2945660" cy="49805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017F3BA8-8023-4C8E-855A-251403D43A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60505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633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60" cy="49633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88DF6A-DDE3-4A9B-86F7-71FA76B3D4B5}" type="datetimeFigureOut">
              <a:rPr lang="pl-PL"/>
              <a:pPr>
                <a:defRPr/>
              </a:pPr>
              <a:t>2023-11-15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60" cy="49633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60" cy="496332"/>
          </a:xfrm>
          <a:prstGeom prst="rect">
            <a:avLst/>
          </a:prstGeom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1B8D86E-99A7-469C-9A2C-7D9C62DF522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820777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8D86E-99A7-469C-9A2C-7D9C62DF5226}" type="slidenum">
              <a:rPr lang="pl-PL" altLang="pl-PL" smtClean="0"/>
              <a:pPr/>
              <a:t>1</a:t>
            </a:fld>
            <a:endParaRPr lang="pl-PL" alt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3976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201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234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6876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461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7981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66806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Omówienie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30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Omówienie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695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92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Omówienie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023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Omówienie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414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824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DD82-0E94-47BC-A5A8-FE418161246D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034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DD82-0E94-47BC-A5A8-FE418161246D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6232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B7C7F-282D-4175-8652-0F37D2D12E1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09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 userDrawn="1"/>
        </p:nvSpPr>
        <p:spPr>
          <a:xfrm>
            <a:off x="950405" y="1721134"/>
            <a:ext cx="797761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pl-PL" sz="2400" b="0">
                <a:solidFill>
                  <a:srgbClr val="000000"/>
                </a:solidFill>
              </a:rPr>
              <a:t>Spis treści </a:t>
            </a:r>
          </a:p>
        </p:txBody>
      </p:sp>
      <p:sp>
        <p:nvSpPr>
          <p:cNvPr id="10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50401" y="2564904"/>
            <a:ext cx="10177131" cy="3312368"/>
          </a:xfrm>
        </p:spPr>
        <p:txBody>
          <a:bodyPr vert="horz"/>
          <a:lstStyle>
            <a:lvl1pPr marL="457189" indent="-457189">
              <a:buClr>
                <a:srgbClr val="E2007A"/>
              </a:buClr>
              <a:buFont typeface="Arial" panose="020B0604020202020204" pitchFamily="34" charset="0"/>
              <a:buChar char="•"/>
              <a:defRPr>
                <a:solidFill>
                  <a:srgbClr val="707173"/>
                </a:solidFill>
              </a:defRPr>
            </a:lvl1pPr>
            <a:lvl2pPr marL="800080" indent="-342891">
              <a:buClr>
                <a:srgbClr val="E2007A"/>
              </a:buClr>
              <a:buFont typeface="Arial" panose="020B0604020202020204" pitchFamily="34" charset="0"/>
              <a:buChar char="•"/>
              <a:defRPr>
                <a:solidFill>
                  <a:srgbClr val="707173"/>
                </a:solidFill>
              </a:defRPr>
            </a:lvl2pPr>
            <a:lvl3pPr marL="1257269" indent="-342891">
              <a:buClr>
                <a:srgbClr val="E2007A"/>
              </a:buClr>
              <a:buFont typeface="Arial" panose="020B0604020202020204" pitchFamily="34" charset="0"/>
              <a:buChar char="•"/>
              <a:defRPr>
                <a:solidFill>
                  <a:srgbClr val="707173"/>
                </a:solidFill>
              </a:defRPr>
            </a:lvl3pPr>
            <a:lvl4pPr marL="1657309" indent="-285744">
              <a:buClr>
                <a:srgbClr val="E2007A"/>
              </a:buClr>
              <a:buFont typeface="Arial" panose="020B0604020202020204" pitchFamily="34" charset="0"/>
              <a:buChar char="•"/>
              <a:defRPr>
                <a:solidFill>
                  <a:srgbClr val="707173"/>
                </a:solidFill>
              </a:defRPr>
            </a:lvl4pPr>
            <a:lvl5pPr marL="2114498" indent="-285744">
              <a:buClr>
                <a:srgbClr val="E2007A"/>
              </a:buClr>
              <a:buFont typeface="Arial" panose="020B0604020202020204" pitchFamily="34" charset="0"/>
              <a:buChar char="•"/>
              <a:defRPr>
                <a:solidFill>
                  <a:srgbClr val="707173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>
          <a:xfrm>
            <a:off x="9081559" y="646589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l-PL" sz="12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F911082-354D-4644-BFD6-7145D5446D5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Trójkąt równoramienny 4"/>
          <p:cNvSpPr/>
          <p:nvPr userDrawn="1"/>
        </p:nvSpPr>
        <p:spPr>
          <a:xfrm rot="5400000">
            <a:off x="-1230029" y="4800601"/>
            <a:ext cx="2121408" cy="24384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                    </a:t>
            </a:r>
          </a:p>
        </p:txBody>
      </p:sp>
      <p:grpSp>
        <p:nvGrpSpPr>
          <p:cNvPr id="6" name="Group 17">
            <a:extLst>
              <a:ext uri="{FF2B5EF4-FFF2-40B4-BE49-F238E27FC236}">
                <a16:creationId xmlns:a16="http://schemas.microsoft.com/office/drawing/2014/main" id="{B522F10A-ADDE-4F40-95DB-0B7BFE9C933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39537" y="455393"/>
            <a:ext cx="2405128" cy="691243"/>
            <a:chOff x="2149" y="1512"/>
            <a:chExt cx="3382" cy="1296"/>
          </a:xfrm>
        </p:grpSpPr>
        <p:sp>
          <p:nvSpPr>
            <p:cNvPr id="8" name="AutoShape 16">
              <a:extLst>
                <a:ext uri="{FF2B5EF4-FFF2-40B4-BE49-F238E27FC236}">
                  <a16:creationId xmlns:a16="http://schemas.microsoft.com/office/drawing/2014/main" id="{C8F18BDE-F916-4963-B330-D8D18C2C827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8">
              <a:extLst>
                <a:ext uri="{FF2B5EF4-FFF2-40B4-BE49-F238E27FC236}">
                  <a16:creationId xmlns:a16="http://schemas.microsoft.com/office/drawing/2014/main" id="{D215953B-737A-4B43-A1B8-948D62B739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DBCA9387-D047-49DC-8B7C-9B1FB808FB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226152A-B13B-4328-A045-DD757321CC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798D7522-E1F5-462D-A26A-14F333A19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888B740D-4661-44D3-9E7B-CF2F6D031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6EA6FE5D-50CA-401C-92FB-AC84F0906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4">
              <a:extLst>
                <a:ext uri="{FF2B5EF4-FFF2-40B4-BE49-F238E27FC236}">
                  <a16:creationId xmlns:a16="http://schemas.microsoft.com/office/drawing/2014/main" id="{1B543E51-BE37-42DC-B1D8-AAA314B5EF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5">
              <a:extLst>
                <a:ext uri="{FF2B5EF4-FFF2-40B4-BE49-F238E27FC236}">
                  <a16:creationId xmlns:a16="http://schemas.microsoft.com/office/drawing/2014/main" id="{B353AD30-761C-4C0D-BA7A-F5BA4A40C9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6">
              <a:extLst>
                <a:ext uri="{FF2B5EF4-FFF2-40B4-BE49-F238E27FC236}">
                  <a16:creationId xmlns:a16="http://schemas.microsoft.com/office/drawing/2014/main" id="{C4193811-C74F-4D83-B106-BEA2172D7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7">
              <a:extLst>
                <a:ext uri="{FF2B5EF4-FFF2-40B4-BE49-F238E27FC236}">
                  <a16:creationId xmlns:a16="http://schemas.microsoft.com/office/drawing/2014/main" id="{4455D611-3AA8-4289-9AB4-135A17769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32363A77-9F1B-4AC3-9293-627BD3A7A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29">
              <a:extLst>
                <a:ext uri="{FF2B5EF4-FFF2-40B4-BE49-F238E27FC236}">
                  <a16:creationId xmlns:a16="http://schemas.microsoft.com/office/drawing/2014/main" id="{58359621-6E1E-4005-A134-960081DB2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514E1540-2618-400E-9F7D-D03196C221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1">
              <a:extLst>
                <a:ext uri="{FF2B5EF4-FFF2-40B4-BE49-F238E27FC236}">
                  <a16:creationId xmlns:a16="http://schemas.microsoft.com/office/drawing/2014/main" id="{59F7A3C0-90DB-4056-B186-94DDCD4B0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2">
              <a:extLst>
                <a:ext uri="{FF2B5EF4-FFF2-40B4-BE49-F238E27FC236}">
                  <a16:creationId xmlns:a16="http://schemas.microsoft.com/office/drawing/2014/main" id="{BD3BCB22-4BA0-4AF8-AA5B-35F7B98A1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3">
              <a:extLst>
                <a:ext uri="{FF2B5EF4-FFF2-40B4-BE49-F238E27FC236}">
                  <a16:creationId xmlns:a16="http://schemas.microsoft.com/office/drawing/2014/main" id="{F18BF23C-62C9-4BA2-A61A-CE5CE7873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4">
              <a:extLst>
                <a:ext uri="{FF2B5EF4-FFF2-40B4-BE49-F238E27FC236}">
                  <a16:creationId xmlns:a16="http://schemas.microsoft.com/office/drawing/2014/main" id="{622704A1-64E3-4778-9AF1-2C5D80440A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5">
              <a:extLst>
                <a:ext uri="{FF2B5EF4-FFF2-40B4-BE49-F238E27FC236}">
                  <a16:creationId xmlns:a16="http://schemas.microsoft.com/office/drawing/2014/main" id="{9A11F5CE-87E7-45C3-B5AD-CBAE61544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6">
              <a:extLst>
                <a:ext uri="{FF2B5EF4-FFF2-40B4-BE49-F238E27FC236}">
                  <a16:creationId xmlns:a16="http://schemas.microsoft.com/office/drawing/2014/main" id="{628CD0CD-5419-4967-8F99-D4A1EBADE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7">
              <a:extLst>
                <a:ext uri="{FF2B5EF4-FFF2-40B4-BE49-F238E27FC236}">
                  <a16:creationId xmlns:a16="http://schemas.microsoft.com/office/drawing/2014/main" id="{0CCAA2A2-65BC-42D5-89BE-3B66A70804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38">
              <a:extLst>
                <a:ext uri="{FF2B5EF4-FFF2-40B4-BE49-F238E27FC236}">
                  <a16:creationId xmlns:a16="http://schemas.microsoft.com/office/drawing/2014/main" id="{A8D2AC5E-B4B3-49FA-9435-E43E5D8D4C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39">
              <a:extLst>
                <a:ext uri="{FF2B5EF4-FFF2-40B4-BE49-F238E27FC236}">
                  <a16:creationId xmlns:a16="http://schemas.microsoft.com/office/drawing/2014/main" id="{04331071-FB66-4168-94CA-ACB83521C5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0">
              <a:extLst>
                <a:ext uri="{FF2B5EF4-FFF2-40B4-BE49-F238E27FC236}">
                  <a16:creationId xmlns:a16="http://schemas.microsoft.com/office/drawing/2014/main" id="{8BDD2E21-713A-4A29-92A1-713022DAA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1">
              <a:extLst>
                <a:ext uri="{FF2B5EF4-FFF2-40B4-BE49-F238E27FC236}">
                  <a16:creationId xmlns:a16="http://schemas.microsoft.com/office/drawing/2014/main" id="{02B0D3A5-AD87-4C1D-9037-8FDB9989B4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2">
              <a:extLst>
                <a:ext uri="{FF2B5EF4-FFF2-40B4-BE49-F238E27FC236}">
                  <a16:creationId xmlns:a16="http://schemas.microsoft.com/office/drawing/2014/main" id="{25D54242-85C1-46D1-BE98-A5E594C4D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3">
              <a:extLst>
                <a:ext uri="{FF2B5EF4-FFF2-40B4-BE49-F238E27FC236}">
                  <a16:creationId xmlns:a16="http://schemas.microsoft.com/office/drawing/2014/main" id="{B3163A0B-83B2-4E43-B5F5-37AD389E06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4">
              <a:extLst>
                <a:ext uri="{FF2B5EF4-FFF2-40B4-BE49-F238E27FC236}">
                  <a16:creationId xmlns:a16="http://schemas.microsoft.com/office/drawing/2014/main" id="{BBF3B9DA-85C5-4F03-A638-B107DB961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1CC963D5-66B6-4893-85D4-6973ED8C15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6">
              <a:extLst>
                <a:ext uri="{FF2B5EF4-FFF2-40B4-BE49-F238E27FC236}">
                  <a16:creationId xmlns:a16="http://schemas.microsoft.com/office/drawing/2014/main" id="{A1D4C1BE-7556-4D37-9405-5091888D84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7">
              <a:extLst>
                <a:ext uri="{FF2B5EF4-FFF2-40B4-BE49-F238E27FC236}">
                  <a16:creationId xmlns:a16="http://schemas.microsoft.com/office/drawing/2014/main" id="{81E0C4F3-45B3-4C81-BA00-D99F93964E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48">
              <a:extLst>
                <a:ext uri="{FF2B5EF4-FFF2-40B4-BE49-F238E27FC236}">
                  <a16:creationId xmlns:a16="http://schemas.microsoft.com/office/drawing/2014/main" id="{1117696F-CCD5-4A08-8466-EA2FE30C2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49">
              <a:extLst>
                <a:ext uri="{FF2B5EF4-FFF2-40B4-BE49-F238E27FC236}">
                  <a16:creationId xmlns:a16="http://schemas.microsoft.com/office/drawing/2014/main" id="{070D023B-4703-45E6-845E-28ABD7A6AA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0">
              <a:extLst>
                <a:ext uri="{FF2B5EF4-FFF2-40B4-BE49-F238E27FC236}">
                  <a16:creationId xmlns:a16="http://schemas.microsoft.com/office/drawing/2014/main" id="{F901C36C-E55B-476D-A8FE-2D550AE62C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1">
              <a:extLst>
                <a:ext uri="{FF2B5EF4-FFF2-40B4-BE49-F238E27FC236}">
                  <a16:creationId xmlns:a16="http://schemas.microsoft.com/office/drawing/2014/main" id="{797A3B22-97C8-48A5-9E5D-2645DBAF5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2">
              <a:extLst>
                <a:ext uri="{FF2B5EF4-FFF2-40B4-BE49-F238E27FC236}">
                  <a16:creationId xmlns:a16="http://schemas.microsoft.com/office/drawing/2014/main" id="{98985784-1402-43BC-83C3-25FC63E00A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3">
              <a:extLst>
                <a:ext uri="{FF2B5EF4-FFF2-40B4-BE49-F238E27FC236}">
                  <a16:creationId xmlns:a16="http://schemas.microsoft.com/office/drawing/2014/main" id="{8CC5ACF7-17F8-42E7-BA61-BD50BDFD55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4">
              <a:extLst>
                <a:ext uri="{FF2B5EF4-FFF2-40B4-BE49-F238E27FC236}">
                  <a16:creationId xmlns:a16="http://schemas.microsoft.com/office/drawing/2014/main" id="{000BDA43-7F2D-46F6-91AB-7F1E54D14C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5">
              <a:extLst>
                <a:ext uri="{FF2B5EF4-FFF2-40B4-BE49-F238E27FC236}">
                  <a16:creationId xmlns:a16="http://schemas.microsoft.com/office/drawing/2014/main" id="{352CC92C-B9DB-4ACF-A66C-C9160BE7BE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6">
              <a:extLst>
                <a:ext uri="{FF2B5EF4-FFF2-40B4-BE49-F238E27FC236}">
                  <a16:creationId xmlns:a16="http://schemas.microsoft.com/office/drawing/2014/main" id="{9AA4C8A7-B22C-4126-97CF-96B73E007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7">
              <a:extLst>
                <a:ext uri="{FF2B5EF4-FFF2-40B4-BE49-F238E27FC236}">
                  <a16:creationId xmlns:a16="http://schemas.microsoft.com/office/drawing/2014/main" id="{AFBBC51D-B4BB-444B-AD3C-21090E9BD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58">
              <a:extLst>
                <a:ext uri="{FF2B5EF4-FFF2-40B4-BE49-F238E27FC236}">
                  <a16:creationId xmlns:a16="http://schemas.microsoft.com/office/drawing/2014/main" id="{CC51E8C0-F95C-4C9D-A715-CA00CF8F70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59">
              <a:extLst>
                <a:ext uri="{FF2B5EF4-FFF2-40B4-BE49-F238E27FC236}">
                  <a16:creationId xmlns:a16="http://schemas.microsoft.com/office/drawing/2014/main" id="{B2A3A3F2-D8C1-4AF4-80FF-4328B720A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0">
              <a:extLst>
                <a:ext uri="{FF2B5EF4-FFF2-40B4-BE49-F238E27FC236}">
                  <a16:creationId xmlns:a16="http://schemas.microsoft.com/office/drawing/2014/main" id="{EBFA3A21-D292-4F5B-849A-36BA2BA099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1">
              <a:extLst>
                <a:ext uri="{FF2B5EF4-FFF2-40B4-BE49-F238E27FC236}">
                  <a16:creationId xmlns:a16="http://schemas.microsoft.com/office/drawing/2014/main" id="{C2498F50-7681-442E-82EC-8517754E8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2">
              <a:extLst>
                <a:ext uri="{FF2B5EF4-FFF2-40B4-BE49-F238E27FC236}">
                  <a16:creationId xmlns:a16="http://schemas.microsoft.com/office/drawing/2014/main" id="{3BBDA334-7B87-46AA-A36B-28EBFF07BD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3872EB7-8E71-43B2-9922-F3CB7D1EB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4">
              <a:extLst>
                <a:ext uri="{FF2B5EF4-FFF2-40B4-BE49-F238E27FC236}">
                  <a16:creationId xmlns:a16="http://schemas.microsoft.com/office/drawing/2014/main" id="{664F84F8-13FF-4E88-95DD-7DA54C796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5">
              <a:extLst>
                <a:ext uri="{FF2B5EF4-FFF2-40B4-BE49-F238E27FC236}">
                  <a16:creationId xmlns:a16="http://schemas.microsoft.com/office/drawing/2014/main" id="{05E00E0E-A38E-476A-94E8-32731A471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967CE6F3-7AC3-4DD8-9828-91A6FF84D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7">
              <a:extLst>
                <a:ext uri="{FF2B5EF4-FFF2-40B4-BE49-F238E27FC236}">
                  <a16:creationId xmlns:a16="http://schemas.microsoft.com/office/drawing/2014/main" id="{6F8C9937-57DE-4437-8313-2758DE073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68">
              <a:extLst>
                <a:ext uri="{FF2B5EF4-FFF2-40B4-BE49-F238E27FC236}">
                  <a16:creationId xmlns:a16="http://schemas.microsoft.com/office/drawing/2014/main" id="{64EB7BAE-127F-4D7E-B14E-2A37B70A9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69">
              <a:extLst>
                <a:ext uri="{FF2B5EF4-FFF2-40B4-BE49-F238E27FC236}">
                  <a16:creationId xmlns:a16="http://schemas.microsoft.com/office/drawing/2014/main" id="{F7E35E14-F4AD-4196-8B59-1351F1AE1A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2" name="Freeform 70">
              <a:extLst>
                <a:ext uri="{FF2B5EF4-FFF2-40B4-BE49-F238E27FC236}">
                  <a16:creationId xmlns:a16="http://schemas.microsoft.com/office/drawing/2014/main" id="{DDD27A00-A5CC-48E6-83C0-44A9C0189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3" name="Freeform 71">
              <a:extLst>
                <a:ext uri="{FF2B5EF4-FFF2-40B4-BE49-F238E27FC236}">
                  <a16:creationId xmlns:a16="http://schemas.microsoft.com/office/drawing/2014/main" id="{D3876BB7-19F9-47D8-A176-B92D938746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1559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7" name="Trójkąt równoramienny 66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8" name="Trójkąt równoramienny 67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71" name="Content Placeholder 2"/>
          <p:cNvSpPr>
            <a:spLocks noGrp="1"/>
          </p:cNvSpPr>
          <p:nvPr>
            <p:ph sz="half" idx="1"/>
          </p:nvPr>
        </p:nvSpPr>
        <p:spPr>
          <a:xfrm>
            <a:off x="6007100" y="1486917"/>
            <a:ext cx="5651500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4" name="Content Placeholder 2"/>
          <p:cNvSpPr>
            <a:spLocks noGrp="1"/>
          </p:cNvSpPr>
          <p:nvPr>
            <p:ph sz="half" idx="10"/>
          </p:nvPr>
        </p:nvSpPr>
        <p:spPr>
          <a:xfrm>
            <a:off x="478586" y="1486917"/>
            <a:ext cx="5109414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2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+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1269837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8" name="Group 17"/>
          <p:cNvGrpSpPr>
            <a:grpSpLocks noChangeAspect="1"/>
          </p:cNvGrpSpPr>
          <p:nvPr userDrawn="1"/>
        </p:nvGrpSpPr>
        <p:grpSpPr bwMode="auto">
          <a:xfrm>
            <a:off x="479653" y="455387"/>
            <a:ext cx="1803846" cy="691243"/>
            <a:chOff x="2149" y="1512"/>
            <a:chExt cx="3382" cy="1296"/>
          </a:xfrm>
        </p:grpSpPr>
        <p:sp>
          <p:nvSpPr>
            <p:cNvPr id="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4" name="Trójkąt równoramienny 63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5" name="Trójkąt równoramienny 64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6" name="Symbol zastępczy zawartości 2"/>
          <p:cNvSpPr txBox="1">
            <a:spLocks noGrp="1"/>
          </p:cNvSpPr>
          <p:nvPr>
            <p:ph idx="14"/>
          </p:nvPr>
        </p:nvSpPr>
        <p:spPr>
          <a:xfrm>
            <a:off x="476449" y="2718604"/>
            <a:ext cx="11185285" cy="31098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406223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2499" y="450000"/>
            <a:ext cx="8599885" cy="559286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52500" y="1340768"/>
            <a:ext cx="10616109" cy="45282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467816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z zdje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847861" y="1340768"/>
            <a:ext cx="6912768" cy="45282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obrazu 5"/>
          <p:cNvSpPr>
            <a:spLocks noGrp="1"/>
          </p:cNvSpPr>
          <p:nvPr>
            <p:ph type="pic" sz="quarter" idx="13"/>
          </p:nvPr>
        </p:nvSpPr>
        <p:spPr>
          <a:xfrm>
            <a:off x="952500" y="1340768"/>
            <a:ext cx="3703341" cy="45282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pl-PL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952499" y="450000"/>
            <a:ext cx="8599885" cy="559286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5" name="Symbol zastępczy numeru slajdu 3"/>
          <p:cNvSpPr>
            <a:spLocks noGrp="1"/>
          </p:cNvSpPr>
          <p:nvPr>
            <p:ph type="sldNum" sz="quarter" idx="4"/>
          </p:nvPr>
        </p:nvSpPr>
        <p:spPr>
          <a:xfrm>
            <a:off x="9081559" y="646589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l-PL" sz="12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F911082-354D-4644-BFD6-7145D544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26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z zdjecie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52500" y="1340768"/>
            <a:ext cx="6804045" cy="45282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obrazu 5"/>
          <p:cNvSpPr>
            <a:spLocks noGrp="1"/>
          </p:cNvSpPr>
          <p:nvPr>
            <p:ph type="pic" sz="quarter" idx="13"/>
          </p:nvPr>
        </p:nvSpPr>
        <p:spPr>
          <a:xfrm>
            <a:off x="7948565" y="1340768"/>
            <a:ext cx="3812064" cy="45282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pl-PL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952499" y="450000"/>
            <a:ext cx="8599885" cy="559286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5" name="Symbol zastępczy numeru slajdu 3"/>
          <p:cNvSpPr>
            <a:spLocks noGrp="1"/>
          </p:cNvSpPr>
          <p:nvPr>
            <p:ph type="sldNum" sz="quarter" idx="4"/>
          </p:nvPr>
        </p:nvSpPr>
        <p:spPr>
          <a:xfrm>
            <a:off x="9081559" y="646589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l-PL" sz="1200" kern="120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F911082-354D-4644-BFD6-7145D544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52500" y="1340768"/>
            <a:ext cx="5041901" cy="4680520"/>
          </a:xfrm>
        </p:spPr>
        <p:txBody>
          <a:bodyPr/>
          <a:lstStyle>
            <a:lvl1pPr marL="457189" indent="-457189">
              <a:buClr>
                <a:srgbClr val="E2007A"/>
              </a:buClr>
              <a:buFont typeface="Arial" panose="020B0604020202020204" pitchFamily="34" charset="0"/>
              <a:buChar char="•"/>
              <a:defRPr/>
            </a:lvl1pPr>
            <a:lvl2pPr marL="800080" indent="-342891">
              <a:buClr>
                <a:srgbClr val="E2007A"/>
              </a:buClr>
              <a:buFont typeface="Arial" panose="020B0604020202020204" pitchFamily="34" charset="0"/>
              <a:buChar char="•"/>
              <a:defRPr/>
            </a:lvl2pPr>
            <a:lvl3pPr marL="1257269" indent="-342891">
              <a:buClr>
                <a:srgbClr val="E2007A"/>
              </a:buClr>
              <a:buFont typeface="Arial" panose="020B0604020202020204" pitchFamily="34" charset="0"/>
              <a:buChar char="•"/>
              <a:defRPr/>
            </a:lvl3pPr>
            <a:lvl4pPr marL="1657309" indent="-285744">
              <a:buClr>
                <a:srgbClr val="E2007A"/>
              </a:buClr>
              <a:buFont typeface="Arial" panose="020B0604020202020204" pitchFamily="34" charset="0"/>
              <a:buChar char="•"/>
              <a:defRPr/>
            </a:lvl4pPr>
            <a:lvl5pPr marL="2114498" indent="-285744">
              <a:buClr>
                <a:srgbClr val="E2007A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340768"/>
            <a:ext cx="5156200" cy="4680520"/>
          </a:xfrm>
        </p:spPr>
        <p:txBody>
          <a:bodyPr/>
          <a:lstStyle>
            <a:lvl1pPr>
              <a:buClr>
                <a:srgbClr val="E2007A"/>
              </a:buClr>
              <a:defRPr/>
            </a:lvl1pPr>
            <a:lvl2pPr>
              <a:buClr>
                <a:srgbClr val="E2007A"/>
              </a:buClr>
              <a:defRPr/>
            </a:lvl2pPr>
            <a:lvl3pPr>
              <a:buClr>
                <a:srgbClr val="E2007A"/>
              </a:buClr>
              <a:defRPr/>
            </a:lvl3pPr>
            <a:lvl4pPr>
              <a:buClr>
                <a:srgbClr val="E2007A"/>
              </a:buClr>
              <a:defRPr/>
            </a:lvl4pPr>
            <a:lvl5pPr>
              <a:buClr>
                <a:srgbClr val="E2007A"/>
              </a:buCl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952499" y="450000"/>
            <a:ext cx="8599885" cy="559286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5" name="Symbol zastępczy numeru slajdu 3"/>
          <p:cNvSpPr>
            <a:spLocks noGrp="1"/>
          </p:cNvSpPr>
          <p:nvPr>
            <p:ph type="sldNum" sz="quarter" idx="4"/>
          </p:nvPr>
        </p:nvSpPr>
        <p:spPr>
          <a:xfrm>
            <a:off x="9081559" y="646589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l-PL" sz="1200" kern="120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F911082-354D-4644-BFD6-7145D544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46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obiek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52500" y="1340768"/>
            <a:ext cx="6804045" cy="45282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zawartości 4"/>
          <p:cNvSpPr>
            <a:spLocks noGrp="1"/>
          </p:cNvSpPr>
          <p:nvPr>
            <p:ph sz="quarter" idx="14"/>
          </p:nvPr>
        </p:nvSpPr>
        <p:spPr>
          <a:xfrm>
            <a:off x="7948565" y="1341438"/>
            <a:ext cx="3811635" cy="452755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952499" y="450000"/>
            <a:ext cx="8599885" cy="559286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5" name="Symbol zastępczy numeru slajdu 3"/>
          <p:cNvSpPr>
            <a:spLocks noGrp="1"/>
          </p:cNvSpPr>
          <p:nvPr>
            <p:ph type="sldNum" sz="quarter" idx="4"/>
          </p:nvPr>
        </p:nvSpPr>
        <p:spPr>
          <a:xfrm>
            <a:off x="9081559" y="646589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l-PL" sz="1200" kern="120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F911082-354D-4644-BFD6-7145D5446D5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86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rona tytułowa z zdje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obrazu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552517" cy="6858000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12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2717637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64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6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7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8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3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4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5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7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8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0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1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2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6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8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0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7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120" name="Trójkąt równoramienny 119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1" name="Trójkąt równoramienny 120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0839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2" name="Trójkąt równoramienny 61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3" name="Trójkąt równoramienny 62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4" name="Tytuł 1"/>
          <p:cNvSpPr>
            <a:spLocks noGrp="1"/>
          </p:cNvSpPr>
          <p:nvPr>
            <p:ph type="title"/>
          </p:nvPr>
        </p:nvSpPr>
        <p:spPr>
          <a:xfrm>
            <a:off x="148590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1"/>
          </p:nvPr>
        </p:nvSpPr>
        <p:spPr>
          <a:xfrm>
            <a:off x="148590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6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148590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5551B5-2A7E-4F16-A153-E4F2EA6499AA}" type="datetimeFigureOut">
              <a:rPr lang="pl-PL" smtClean="0"/>
              <a:t>2023-11-15</a:t>
            </a:fld>
            <a:endParaRPr lang="pl-PL"/>
          </a:p>
        </p:txBody>
      </p:sp>
      <p:sp>
        <p:nvSpPr>
          <p:cNvPr id="6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8059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22631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E520EA-0CA8-43C2-8B33-FAFDA69E85A0}" type="slidenum">
              <a:rPr lang="pl-PL" smtClean="0"/>
              <a:t>‹#›</a:t>
            </a:fld>
            <a:endParaRPr lang="pl-PL"/>
          </a:p>
        </p:txBody>
      </p:sp>
      <p:sp>
        <p:nvSpPr>
          <p:cNvPr id="75" name="Content Placeholder 2"/>
          <p:cNvSpPr>
            <a:spLocks noGrp="1"/>
          </p:cNvSpPr>
          <p:nvPr>
            <p:ph sz="half" idx="15"/>
          </p:nvPr>
        </p:nvSpPr>
        <p:spPr>
          <a:xfrm>
            <a:off x="478586" y="1486917"/>
            <a:ext cx="11032832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3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658393" y="365129"/>
            <a:ext cx="61530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50400" y="1825628"/>
            <a:ext cx="10515600" cy="366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"/>
          </p:nvPr>
        </p:nvSpPr>
        <p:spPr>
          <a:xfrm>
            <a:off x="9081559" y="647532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l-PL" sz="12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FF911082-354D-4644-BFD6-7145D5446D5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4" name="Trójkąt równoramienny 33"/>
          <p:cNvSpPr/>
          <p:nvPr/>
        </p:nvSpPr>
        <p:spPr>
          <a:xfrm rot="5400000">
            <a:off x="104513" y="5425830"/>
            <a:ext cx="886079" cy="1095093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                    </a:t>
            </a:r>
          </a:p>
        </p:txBody>
      </p:sp>
      <p:sp>
        <p:nvSpPr>
          <p:cNvPr id="5" name="Trójkąt prostokątny 4"/>
          <p:cNvSpPr/>
          <p:nvPr/>
        </p:nvSpPr>
        <p:spPr>
          <a:xfrm flipH="1">
            <a:off x="10512309" y="6093296"/>
            <a:ext cx="1679691" cy="764704"/>
          </a:xfrm>
          <a:prstGeom prst="rt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37" name="Group 17"/>
          <p:cNvGrpSpPr>
            <a:grpSpLocks noChangeAspect="1"/>
          </p:cNvGrpSpPr>
          <p:nvPr/>
        </p:nvGrpSpPr>
        <p:grpSpPr bwMode="auto">
          <a:xfrm>
            <a:off x="639537" y="455393"/>
            <a:ext cx="2405128" cy="691243"/>
            <a:chOff x="2149" y="1512"/>
            <a:chExt cx="3382" cy="1296"/>
          </a:xfrm>
        </p:grpSpPr>
        <p:sp>
          <p:nvSpPr>
            <p:cNvPr id="3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2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3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4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5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6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7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8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9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0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4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0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1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2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51984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07" r:id="rId2"/>
    <p:sldLayoutId id="2147483704" r:id="rId3"/>
    <p:sldLayoutId id="2147483706" r:id="rId4"/>
    <p:sldLayoutId id="2147483695" r:id="rId5"/>
    <p:sldLayoutId id="2147483708" r:id="rId6"/>
    <p:sldLayoutId id="2147483727" r:id="rId7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7071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14338" indent="-514338" algn="l" defTabSz="914377" rtl="0" eaLnBrk="1" latinLnBrk="0" hangingPunct="1">
        <a:lnSpc>
          <a:spcPct val="90000"/>
        </a:lnSpc>
        <a:spcBef>
          <a:spcPts val="1000"/>
        </a:spcBef>
        <a:buClr>
          <a:srgbClr val="E2007A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377" indent="-457189" algn="l" defTabSz="914377" rtl="0" eaLnBrk="1" latinLnBrk="0" hangingPunct="1">
        <a:lnSpc>
          <a:spcPct val="90000"/>
        </a:lnSpc>
        <a:spcBef>
          <a:spcPts val="500"/>
        </a:spcBef>
        <a:buClr>
          <a:srgbClr val="E2007A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566" indent="-457189" algn="l" defTabSz="914377" rtl="0" eaLnBrk="1" latinLnBrk="0" hangingPunct="1">
        <a:lnSpc>
          <a:spcPct val="90000"/>
        </a:lnSpc>
        <a:spcBef>
          <a:spcPts val="500"/>
        </a:spcBef>
        <a:buClr>
          <a:srgbClr val="E2007A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457" indent="-342891" algn="l" defTabSz="914377" rtl="0" eaLnBrk="1" latinLnBrk="0" hangingPunct="1">
        <a:lnSpc>
          <a:spcPct val="90000"/>
        </a:lnSpc>
        <a:spcBef>
          <a:spcPts val="500"/>
        </a:spcBef>
        <a:buClr>
          <a:srgbClr val="E2007A"/>
        </a:buClr>
        <a:buFont typeface="Arial" panose="020B0604020202020204" pitchFamily="34" charset="0"/>
        <a:buChar char="•"/>
        <a:defRPr sz="1800" kern="1200">
          <a:solidFill>
            <a:srgbClr val="70717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646" indent="-342891" algn="l" defTabSz="914377" rtl="0" eaLnBrk="1" latinLnBrk="0" hangingPunct="1">
        <a:lnSpc>
          <a:spcPct val="90000"/>
        </a:lnSpc>
        <a:spcBef>
          <a:spcPts val="500"/>
        </a:spcBef>
        <a:buClr>
          <a:srgbClr val="E2007A"/>
        </a:buClr>
        <a:buFont typeface="Arial" panose="020B0604020202020204" pitchFamily="34" charset="0"/>
        <a:buChar char="•"/>
        <a:defRPr sz="1800" kern="1200">
          <a:solidFill>
            <a:srgbClr val="70717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55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9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0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7586" y="408518"/>
            <a:ext cx="3985717" cy="1531156"/>
            <a:chOff x="2147" y="1508"/>
            <a:chExt cx="3384" cy="1300"/>
          </a:xfrm>
        </p:grpSpPr>
        <p:sp>
          <p:nvSpPr>
            <p:cNvPr id="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9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0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6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8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2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3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5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6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7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29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0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2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3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4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6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7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8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39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0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1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2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3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4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5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6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7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8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49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0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1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2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3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4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5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6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7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8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59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1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6" name="Tytuł 65" descr="Tytuł prezentacji: Zadania zlecane - nowa odsłona konkursu">
            <a:extLst>
              <a:ext uri="{FF2B5EF4-FFF2-40B4-BE49-F238E27FC236}">
                <a16:creationId xmlns:a16="http://schemas.microsoft.com/office/drawing/2014/main" id="{C1D078A9-2318-4C30-8919-D01B6F3D189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478" y="3019652"/>
            <a:ext cx="10650363" cy="15696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800" b="1" i="0" u="none" strike="noStrike" kern="1200" cap="none" spc="0" normalizeH="0" baseline="0" noProof="0" dirty="0">
                <a:ln>
                  <a:noFill/>
                </a:ln>
                <a:solidFill>
                  <a:srgbClr val="06060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Zadania zlecane – nowa odsłona konkursu</a:t>
            </a:r>
            <a:endParaRPr kumimoji="0" lang="pl-PL" sz="4800" b="0" i="0" u="none" strike="noStrike" kern="1200" cap="none" spc="0" normalizeH="0" baseline="0" noProof="0" dirty="0">
              <a:ln>
                <a:noFill/>
              </a:ln>
              <a:solidFill>
                <a:srgbClr val="06060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" name="pole tekstowe 62" descr="Miejscowość i data">
            <a:extLst>
              <a:ext uri="{FF2B5EF4-FFF2-40B4-BE49-F238E27FC236}">
                <a16:creationId xmlns:a16="http://schemas.microsoft.com/office/drawing/2014/main" id="{6D1AB4F3-9E70-42A4-95AA-81D90DA7FF20}"/>
              </a:ext>
            </a:extLst>
          </p:cNvPr>
          <p:cNvSpPr txBox="1"/>
          <p:nvPr/>
        </p:nvSpPr>
        <p:spPr>
          <a:xfrm>
            <a:off x="72220" y="6267619"/>
            <a:ext cx="12025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60606"/>
                </a:solidFill>
                <a:latin typeface="Calibri" panose="020F0502020204030204" pitchFamily="34" charset="0"/>
              </a:rPr>
              <a:t>Warszawa, 15 listopada 2023 r.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E211311-E5E9-382B-0A88-E3A2C86A7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308" y="221049"/>
            <a:ext cx="2571750" cy="1858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880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pole tekstowe 5" descr="Informacja o konkursie Działamy Razem">
            <a:extLst>
              <a:ext uri="{FF2B5EF4-FFF2-40B4-BE49-F238E27FC236}">
                <a16:creationId xmlns:a16="http://schemas.microsoft.com/office/drawing/2014/main" id="{E8329E34-40B0-4182-98A0-97DF64878EDE}"/>
              </a:ext>
            </a:extLst>
          </p:cNvPr>
          <p:cNvSpPr txBox="1"/>
          <p:nvPr/>
        </p:nvSpPr>
        <p:spPr>
          <a:xfrm>
            <a:off x="446138" y="1371823"/>
            <a:ext cx="3953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Konkurs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„Działamy razem”</a:t>
            </a: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rostokąt 27" descr="Kwota dofinansowania na 2023 r. 365 mln zł">
            <a:extLst>
              <a:ext uri="{FF2B5EF4-FFF2-40B4-BE49-F238E27FC236}">
                <a16:creationId xmlns:a16="http://schemas.microsoft.com/office/drawing/2014/main" id="{E67782D9-DD62-4DC7-B2B0-A4B3CA7092FB}"/>
              </a:ext>
            </a:extLst>
          </p:cNvPr>
          <p:cNvSpPr/>
          <p:nvPr/>
        </p:nvSpPr>
        <p:spPr>
          <a:xfrm>
            <a:off x="4626872" y="1475562"/>
            <a:ext cx="5690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50000"/>
                  </a:schemeClr>
                </a:solidFill>
                <a:latin typeface="+mn-lt"/>
              </a:rPr>
              <a:t>Kwota dofinansowania na 2023 r.</a:t>
            </a:r>
            <a:endParaRPr lang="pl-PL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A488798C-A439-4920-9EDC-F3EE7744D93A}"/>
              </a:ext>
            </a:extLst>
          </p:cNvPr>
          <p:cNvSpPr/>
          <p:nvPr/>
        </p:nvSpPr>
        <p:spPr>
          <a:xfrm>
            <a:off x="5652088" y="1973037"/>
            <a:ext cx="23920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6600" b="1" spc="-300" baseline="-1000" dirty="0">
                <a:solidFill>
                  <a:srgbClr val="00A334"/>
                </a:solidFill>
                <a:latin typeface="+mn-lt"/>
              </a:rPr>
              <a:t>365 mln zł</a:t>
            </a:r>
            <a:r>
              <a:rPr lang="pl-PL" sz="5400" b="1" spc="-300" baseline="-1000" dirty="0">
                <a:solidFill>
                  <a:srgbClr val="00A334"/>
                </a:solidFill>
                <a:latin typeface="Glober SemiBold Free" pitchFamily="2" charset="0"/>
              </a:rPr>
              <a:t> </a:t>
            </a:r>
            <a:endParaRPr lang="pl-PL" sz="1600" b="1" spc="-300" baseline="-1000" dirty="0">
              <a:solidFill>
                <a:srgbClr val="00A334"/>
              </a:solidFill>
              <a:latin typeface="Glober SemiBold Free" pitchFamily="2" charset="0"/>
            </a:endParaRPr>
          </a:p>
        </p:txBody>
      </p:sp>
      <p:sp>
        <p:nvSpPr>
          <p:cNvPr id="20" name="Prostokąt 19" descr="600 umów">
            <a:extLst>
              <a:ext uri="{FF2B5EF4-FFF2-40B4-BE49-F238E27FC236}">
                <a16:creationId xmlns:a16="http://schemas.microsoft.com/office/drawing/2014/main" id="{77B58F3A-967D-42D7-AD18-2DD9C12D931F}"/>
              </a:ext>
            </a:extLst>
          </p:cNvPr>
          <p:cNvSpPr/>
          <p:nvPr/>
        </p:nvSpPr>
        <p:spPr>
          <a:xfrm>
            <a:off x="9717069" y="2104972"/>
            <a:ext cx="10422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6600" b="1" spc="-300" baseline="-1000" dirty="0">
                <a:solidFill>
                  <a:srgbClr val="00A334"/>
                </a:solidFill>
                <a:latin typeface="+mn-lt"/>
              </a:rPr>
              <a:t>600</a:t>
            </a:r>
            <a:r>
              <a:rPr lang="pl-PL" sz="5400" b="1" spc="-300" baseline="-1000" dirty="0">
                <a:solidFill>
                  <a:srgbClr val="00A334"/>
                </a:solidFill>
                <a:latin typeface="Glober SemiBold Free" pitchFamily="2" charset="0"/>
              </a:rPr>
              <a:t> </a:t>
            </a:r>
            <a:endParaRPr lang="pl-PL" sz="1600" b="1" spc="-300" baseline="-1000" dirty="0">
              <a:solidFill>
                <a:srgbClr val="00A334"/>
              </a:solidFill>
              <a:latin typeface="Glober SemiBold Free" pitchFamily="2" charset="0"/>
            </a:endParaRPr>
          </a:p>
        </p:txBody>
      </p:sp>
      <p:pic>
        <p:nvPicPr>
          <p:cNvPr id="25" name="Grafika 24">
            <a:extLst>
              <a:ext uri="{FF2B5EF4-FFF2-40B4-BE49-F238E27FC236}">
                <a16:creationId xmlns:a16="http://schemas.microsoft.com/office/drawing/2014/main" id="{24B503F7-A763-4D15-8708-FD1FA1AE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17251" y="1806272"/>
            <a:ext cx="1059878" cy="1213614"/>
          </a:xfrm>
          <a:prstGeom prst="rect">
            <a:avLst/>
          </a:prstGeom>
        </p:spPr>
      </p:pic>
      <p:sp>
        <p:nvSpPr>
          <p:cNvPr id="21" name="Prostokąt 20">
            <a:extLst>
              <a:ext uri="{FF2B5EF4-FFF2-40B4-BE49-F238E27FC236}">
                <a16:creationId xmlns:a16="http://schemas.microsoft.com/office/drawing/2014/main" id="{0EC54B91-1573-4F64-B2F9-A93EA136C82E}"/>
              </a:ext>
            </a:extLst>
          </p:cNvPr>
          <p:cNvSpPr/>
          <p:nvPr/>
        </p:nvSpPr>
        <p:spPr>
          <a:xfrm>
            <a:off x="9731247" y="3159094"/>
            <a:ext cx="22495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50000"/>
                  </a:schemeClr>
                </a:solidFill>
                <a:latin typeface="+mn-lt"/>
              </a:rPr>
              <a:t>PROJEKTÓW</a:t>
            </a:r>
            <a:endParaRPr lang="pl-PL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7A204468-A61A-42F9-B166-45A7D6A65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7580" y="3288468"/>
            <a:ext cx="1384080" cy="1384080"/>
          </a:xfrm>
          <a:prstGeom prst="rect">
            <a:avLst/>
          </a:prstGeom>
        </p:spPr>
      </p:pic>
      <p:sp>
        <p:nvSpPr>
          <p:cNvPr id="12" name="Prostokąt 11" descr="Dofinansowanie otrzymało 402 organizacje pozarządowe.">
            <a:extLst>
              <a:ext uri="{FF2B5EF4-FFF2-40B4-BE49-F238E27FC236}">
                <a16:creationId xmlns:a16="http://schemas.microsoft.com/office/drawing/2014/main" id="{C713D02B-F73F-4F5F-A1BA-46D251DA6342}"/>
              </a:ext>
            </a:extLst>
          </p:cNvPr>
          <p:cNvSpPr/>
          <p:nvPr/>
        </p:nvSpPr>
        <p:spPr>
          <a:xfrm>
            <a:off x="1567777" y="3313185"/>
            <a:ext cx="135806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6600" b="1" spc="-300" dirty="0">
                <a:solidFill>
                  <a:srgbClr val="00A334"/>
                </a:solidFill>
                <a:latin typeface="+mn-lt"/>
              </a:rPr>
              <a:t>402</a:t>
            </a:r>
            <a:endParaRPr lang="pl-PL" sz="1600" b="1" spc="-300" baseline="-1000" dirty="0">
              <a:solidFill>
                <a:srgbClr val="00A334"/>
              </a:solidFill>
              <a:latin typeface="Glober SemiBold Free" pitchFamily="2" charset="0"/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22E49510-5317-462A-B6BD-90BC430CDECE}"/>
              </a:ext>
            </a:extLst>
          </p:cNvPr>
          <p:cNvSpPr/>
          <p:nvPr/>
        </p:nvSpPr>
        <p:spPr>
          <a:xfrm>
            <a:off x="1369229" y="4429886"/>
            <a:ext cx="25201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50000"/>
                  </a:schemeClr>
                </a:solidFill>
                <a:latin typeface="+mn-lt"/>
              </a:rPr>
              <a:t>ORGANIZACJE</a:t>
            </a:r>
            <a:endParaRPr lang="pl-PL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Prostokąt 7" descr="Wsparcie otrzymuje 82 tysiące osób.">
            <a:extLst>
              <a:ext uri="{FF2B5EF4-FFF2-40B4-BE49-F238E27FC236}">
                <a16:creationId xmlns:a16="http://schemas.microsoft.com/office/drawing/2014/main" id="{609E05E2-4355-4282-A0AE-551F30C8BEFB}"/>
              </a:ext>
            </a:extLst>
          </p:cNvPr>
          <p:cNvSpPr/>
          <p:nvPr/>
        </p:nvSpPr>
        <p:spPr>
          <a:xfrm>
            <a:off x="6713200" y="4118550"/>
            <a:ext cx="9669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6600" b="1" spc="-300" dirty="0">
                <a:solidFill>
                  <a:srgbClr val="00A334"/>
                </a:solidFill>
                <a:latin typeface="+mn-lt"/>
              </a:rPr>
              <a:t>82</a:t>
            </a:r>
            <a:endParaRPr lang="pl-PL" sz="1600" dirty="0">
              <a:solidFill>
                <a:srgbClr val="00A334"/>
              </a:solidFill>
              <a:latin typeface="+mn-lt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460AE598-B130-4D30-9EBF-54155B5F2A0D}"/>
              </a:ext>
            </a:extLst>
          </p:cNvPr>
          <p:cNvSpPr/>
          <p:nvPr/>
        </p:nvSpPr>
        <p:spPr>
          <a:xfrm>
            <a:off x="5913460" y="5139246"/>
            <a:ext cx="2220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6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50000"/>
                  </a:schemeClr>
                </a:solidFill>
                <a:latin typeface="+mn-lt"/>
              </a:rPr>
              <a:t>TYSIĄCE</a:t>
            </a:r>
            <a:r>
              <a:rPr lang="pl-PL" sz="28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50000"/>
                  </a:schemeClr>
                </a:solidFill>
                <a:latin typeface="+mn-lt"/>
              </a:rPr>
              <a:t> OSÓB</a:t>
            </a:r>
            <a:r>
              <a:rPr lang="pl-PL" sz="2800" spc="-300" baseline="-10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50000"/>
                  </a:schemeClr>
                </a:solidFill>
                <a:latin typeface="+mn-lt"/>
              </a:rPr>
              <a:t> </a:t>
            </a:r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BDECDD29-04AF-40DE-8971-CA14C7292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66518" y="4118550"/>
            <a:ext cx="1176010" cy="117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140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F1A766C-E299-4266-B353-8E4C0D5728DF}"/>
              </a:ext>
            </a:extLst>
          </p:cNvPr>
          <p:cNvSpPr txBox="1"/>
          <p:nvPr/>
        </p:nvSpPr>
        <p:spPr>
          <a:xfrm>
            <a:off x="432807" y="2170086"/>
            <a:ext cx="108927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Wzrost </a:t>
            </a:r>
            <a:r>
              <a:rPr lang="pl-PL" sz="3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zainteresowania realizacją zadań z zakresu rehabilitacji zawodowej i społecznej osób niepełnosprawnych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fika 8" descr="Rozwój biznesu">
            <a:extLst>
              <a:ext uri="{FF2B5EF4-FFF2-40B4-BE49-F238E27FC236}">
                <a16:creationId xmlns:a16="http://schemas.microsoft.com/office/drawing/2014/main" id="{C6CD402F-50BD-4E04-A20C-FBA267FD5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34656" y="34290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14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F0AAFFB8-5382-4029-89F9-7F6F4404C4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713621"/>
              </p:ext>
            </p:extLst>
          </p:nvPr>
        </p:nvGraphicFramePr>
        <p:xfrm>
          <a:off x="929641" y="1214204"/>
          <a:ext cx="10447893" cy="501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E67782D9-DD62-4DC7-B2B0-A4B3CA7092FB}"/>
              </a:ext>
            </a:extLst>
          </p:cNvPr>
          <p:cNvSpPr/>
          <p:nvPr/>
        </p:nvSpPr>
        <p:spPr>
          <a:xfrm>
            <a:off x="2267902" y="1088451"/>
            <a:ext cx="9281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Plan finansowy w latach </a:t>
            </a:r>
            <a:r>
              <a:rPr lang="pl-PL" sz="3600" b="1" dirty="0">
                <a:latin typeface="Calibri" panose="020F0502020204030204" pitchFamily="34" charset="0"/>
                <a:cs typeface="Calibri" panose="020F0502020204030204" pitchFamily="34" charset="0"/>
              </a:rPr>
              <a:t>2017-2023</a:t>
            </a:r>
            <a:r>
              <a:rPr lang="pl-PL" sz="36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1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18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433101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Forum Dialogu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DD28E24-09FB-91F7-DBB0-F01790DAA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351" y="159308"/>
            <a:ext cx="2475569" cy="9372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737F4284-0AAC-97FD-63B5-7B934D665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8189" y="1482458"/>
            <a:ext cx="4960917" cy="432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Forum Dialogu to przestrzeń:</a:t>
            </a:r>
          </a:p>
        </p:txBody>
      </p:sp>
      <p:graphicFrame>
        <p:nvGraphicFramePr>
          <p:cNvPr id="3" name="Symbol zastępczy zawartości 5">
            <a:extLst>
              <a:ext uri="{FF2B5EF4-FFF2-40B4-BE49-F238E27FC236}">
                <a16:creationId xmlns:a16="http://schemas.microsoft.com/office/drawing/2014/main" id="{C676B180-1224-B2A9-4B7F-0D7647503C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449850"/>
              </p:ext>
            </p:extLst>
          </p:nvPr>
        </p:nvGraphicFramePr>
        <p:xfrm>
          <a:off x="476447" y="2169043"/>
          <a:ext cx="11185285" cy="3902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80313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433101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Forum Dialogu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DD28E24-09FB-91F7-DBB0-F01790DAA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160" y="266740"/>
            <a:ext cx="2581656" cy="977430"/>
          </a:xfrm>
          <a:prstGeom prst="rect">
            <a:avLst/>
          </a:prstGeom>
        </p:spPr>
      </p:pic>
      <p:graphicFrame>
        <p:nvGraphicFramePr>
          <p:cNvPr id="3" name="Symbol zastępczy zawartości 1" descr="Diagram przedstawia kierunki prac Forum Dialogu.">
            <a:extLst>
              <a:ext uri="{FF2B5EF4-FFF2-40B4-BE49-F238E27FC236}">
                <a16:creationId xmlns:a16="http://schemas.microsoft.com/office/drawing/2014/main" id="{0C6B78E9-A947-567D-9934-DB4A8F59A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470590"/>
              </p:ext>
            </p:extLst>
          </p:nvPr>
        </p:nvGraphicFramePr>
        <p:xfrm>
          <a:off x="503357" y="1262665"/>
          <a:ext cx="11359459" cy="5150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99155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433101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Forum Dialogu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F1A766C-E299-4266-B353-8E4C0D5728DF}"/>
              </a:ext>
            </a:extLst>
          </p:cNvPr>
          <p:cNvSpPr txBox="1"/>
          <p:nvPr/>
        </p:nvSpPr>
        <p:spPr>
          <a:xfrm>
            <a:off x="387087" y="1699708"/>
            <a:ext cx="11102080" cy="497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2900" kern="100" dirty="0">
                <a:solidFill>
                  <a:schemeClr val="tx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Forum Dialogu w 2023 roku: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1 marca 2023 r. nastąpiła inauguracja prac Forum Dialogu:</a:t>
            </a:r>
          </a:p>
          <a:p>
            <a:pPr lvl="1">
              <a:lnSpc>
                <a:spcPct val="115000"/>
              </a:lnSpc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Prezes PFRON powołał członków Forum, w skład którego wchodzi 25 przedstawicieli organizacji pozarządowych i 5 przedstawicieli PFRON.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W marcu 2023 r. powstały trzy grupy tematyczne działające przy Forum: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ds. „Zadań zlecanych”;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ds. „Rozwijania współpracy wewnątrzsektorowej”;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ds. „Rozwiązań systemowych”.</a:t>
            </a:r>
            <a:endParaRPr lang="pl-PL" sz="2800" kern="100" dirty="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pl-PL" sz="2800" kern="100" dirty="0">
                <a:solidFill>
                  <a:schemeClr val="tx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Wingdings" panose="05000000000000000000" pitchFamily="2" charset="2"/>
              </a:rPr>
              <a:t>II plenarne posiedzenie Forum Dialogu odbędzie się 23 listopada 2023 r.</a:t>
            </a:r>
            <a:endParaRPr lang="pl-PL" sz="2800" kern="100" dirty="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DD28E24-09FB-91F7-DBB0-F01790DAA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160" y="266740"/>
            <a:ext cx="2581656" cy="97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22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1" descr="Slajd przedstawia informację dotyczącą podziękowania i wizytówkę Dyrektora Departamentu">
            <a:extLst>
              <a:ext uri="{FF2B5EF4-FFF2-40B4-BE49-F238E27FC236}">
                <a16:creationId xmlns:a16="http://schemas.microsoft.com/office/drawing/2014/main" id="{B52446D2-4F2F-4ECC-896F-DB395E8334F7}"/>
              </a:ext>
            </a:extLst>
          </p:cNvPr>
          <p:cNvSpPr txBox="1">
            <a:spLocks/>
          </p:cNvSpPr>
          <p:nvPr/>
        </p:nvSpPr>
        <p:spPr>
          <a:xfrm>
            <a:off x="707401" y="1035536"/>
            <a:ext cx="10777197" cy="4786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E2007A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007A"/>
              </a:buClr>
              <a:buFont typeface="Arial" panose="020B0604020202020204" pitchFamily="34" charset="0"/>
              <a:buNone/>
              <a:defRPr sz="1000" kern="1200">
                <a:solidFill>
                  <a:srgbClr val="7071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5943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4300" b="1" i="0" u="none" strike="noStrike" kern="1200" cap="none" spc="0" normalizeH="0" baseline="0" noProof="0" dirty="0">
              <a:ln>
                <a:noFill/>
              </a:ln>
              <a:solidFill>
                <a:srgbClr val="8BB63A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43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Dziękuję za uwagę 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43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Kamil Bobek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Dyrektor Departamentu 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ds. Współpracy z Organizacjami Pozarządowymi</a:t>
            </a:r>
          </a:p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2007A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8BB63A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245F2D57-1C50-B4D9-74E1-F86662501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222554"/>
            <a:ext cx="1831618" cy="1323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529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 descr="Diagram przedstawiający współpracę PFRON z organizacjami pozarządowymi na płaszczyźnie: realizacji zadań ustawowych i programów rady Nadzorczej PFRON">
            <a:extLst>
              <a:ext uri="{FF2B5EF4-FFF2-40B4-BE49-F238E27FC236}">
                <a16:creationId xmlns:a16="http://schemas.microsoft.com/office/drawing/2014/main" id="{F21E58DF-421C-4C09-805C-225BC462D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3440441"/>
              </p:ext>
            </p:extLst>
          </p:nvPr>
        </p:nvGraphicFramePr>
        <p:xfrm>
          <a:off x="1160206" y="680337"/>
          <a:ext cx="10697497" cy="6084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674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Symbol zastępczy zawartości 83">
            <a:extLst>
              <a:ext uri="{FF2B5EF4-FFF2-40B4-BE49-F238E27FC236}">
                <a16:creationId xmlns:a16="http://schemas.microsoft.com/office/drawing/2014/main" id="{B52182AA-235F-3C09-CBE3-480677E45E2F}"/>
              </a:ext>
            </a:extLst>
          </p:cNvPr>
          <p:cNvSpPr txBox="1">
            <a:spLocks/>
          </p:cNvSpPr>
          <p:nvPr/>
        </p:nvSpPr>
        <p:spPr>
          <a:xfrm>
            <a:off x="215154" y="1110728"/>
            <a:ext cx="11532196" cy="4845187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Konkurs „Możemy więcej” (1/2023)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Nabór wniosków trwa </a:t>
            </a:r>
            <a:r>
              <a:rPr lang="pl-PL" sz="23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od 24 października do 5 grudnia 2023 roku do godziny 12:00</a:t>
            </a: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b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 tym terminie nie będzie możliwości złożenia wniosku.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konkursie organizacja pozarządowa może: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złożyć </a:t>
            </a:r>
            <a:r>
              <a:rPr lang="pl-PL" sz="2300" b="1" dirty="0">
                <a:solidFill>
                  <a:srgbClr val="0066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trzy wnioski</a:t>
            </a: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ale nie więcej niż dwa wnioski w jednym kierunku pomocy;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jednym wniosku zgłosić jeden projekt;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złożyć wniosek wspólny – wtedy zmniejszymy limit wniosków dla tej organizacji oraz pozostałych Wnioskodawców, którzy zostaną wskazani we wniosku wspólnym.</a:t>
            </a:r>
          </a:p>
        </p:txBody>
      </p:sp>
    </p:spTree>
    <p:extLst>
      <p:ext uri="{BB962C8B-B14F-4D97-AF65-F5344CB8AC3E}">
        <p14:creationId xmlns:p14="http://schemas.microsoft.com/office/powerpoint/2010/main" val="330923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A6D44C-1A5D-31CE-831C-BB61862A3F85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Symbol zastępczy zawartości 1">
            <a:extLst>
              <a:ext uri="{FF2B5EF4-FFF2-40B4-BE49-F238E27FC236}">
                <a16:creationId xmlns:a16="http://schemas.microsoft.com/office/drawing/2014/main" id="{48AAE56E-7CF1-4A45-0464-50FCC18C1E6E}"/>
              </a:ext>
            </a:extLst>
          </p:cNvPr>
          <p:cNvSpPr txBox="1">
            <a:spLocks/>
          </p:cNvSpPr>
          <p:nvPr/>
        </p:nvSpPr>
        <p:spPr>
          <a:xfrm>
            <a:off x="274927" y="1245370"/>
            <a:ext cx="11642146" cy="50691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pl-PL" sz="2600" b="1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Zmiany w konkursie „Możemy więcej” m.in. w zakresie: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Wprowadzenie budżetu zadaniowego.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Rozliczanie kosztów pośrednich - rezygnacja z konieczności rozliczania kosztów administracyjnych we wszystkich projektach według tego samego sposobu – jeżeli organizacja realizuje ze środków PFRON kilka projektów równocześnie.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Wprowadzenie dodatkowych punkty: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pl-PL" sz="26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dla młodych organizacji pozarządowych, które działają na rzecz osób niepełnosprawnych w przedziale od 12 do 24 miesięcy;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pl-PL" sz="26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wniosek wspólny, jeżeli jednym z Wnioskodawców jest młoda organizacja.</a:t>
            </a:r>
          </a:p>
        </p:txBody>
      </p:sp>
    </p:spTree>
    <p:extLst>
      <p:ext uri="{BB962C8B-B14F-4D97-AF65-F5344CB8AC3E}">
        <p14:creationId xmlns:p14="http://schemas.microsoft.com/office/powerpoint/2010/main" val="64207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 descr="Slajd przedstawia opis 6 kierunków pomocy.">
            <a:extLst>
              <a:ext uri="{FF2B5EF4-FFF2-40B4-BE49-F238E27FC236}">
                <a16:creationId xmlns:a16="http://schemas.microsoft.com/office/drawing/2014/main" id="{1549E255-E3BA-42E6-AD55-71B1EF7848B5}"/>
              </a:ext>
            </a:extLst>
          </p:cNvPr>
          <p:cNvSpPr txBox="1"/>
          <p:nvPr/>
        </p:nvSpPr>
        <p:spPr>
          <a:xfrm>
            <a:off x="530178" y="1450173"/>
            <a:ext cx="11131644" cy="5218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zadaniowy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podzielony zostanie na dwie główne grupy: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Pierwsza grupa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– koszty merytoryczne, do której przyporządkowane zostaną:</a:t>
            </a:r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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koszty osobowe personelu merytorycznego;</a:t>
            </a:r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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koszty związane z udziałem uczestników projektu;</a:t>
            </a:r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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inne koszty związane z realizacją projektu.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Druga grupa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– koszty ogólne, do której przyporządkowane zostaną:</a:t>
            </a:r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þ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koszty osobowe personelu administracyjnego;</a:t>
            </a:r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þ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koszty funkcjonowania jednostek wskazanych przez Wnioskodawcę do realizacji projektu;</a:t>
            </a:r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þ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nakłady na nabycie środków trwałych, wartości niematerialnych i prawnych oraz wyposażenia; koszty najmu (dzierżawy, leasingu) ww. składników majątkowych; koszty remontów, adaptacji (...).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FA6D44C-1A5D-31CE-831C-BB61862A3F85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7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Diagram 1" descr="Diagram przedstawiający informację o nowym systemie iPFRON plus: rejestracja NGO oraz składanie wniosków.">
            <a:extLst>
              <a:ext uri="{FF2B5EF4-FFF2-40B4-BE49-F238E27FC236}">
                <a16:creationId xmlns:a16="http://schemas.microsoft.com/office/drawing/2014/main" id="{9E3101D6-F084-461B-8AE1-E04AAE6E7E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122007"/>
              </p:ext>
            </p:extLst>
          </p:nvPr>
        </p:nvGraphicFramePr>
        <p:xfrm>
          <a:off x="372978" y="1335505"/>
          <a:ext cx="11491071" cy="448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175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2259106" y="277288"/>
            <a:ext cx="6440246" cy="56614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iPFRON+  zarządzanie projektem</a:t>
            </a:r>
          </a:p>
        </p:txBody>
      </p:sp>
      <p:sp>
        <p:nvSpPr>
          <p:cNvPr id="4" name="Symbol zastępczy zawartości 1"/>
          <p:cNvSpPr>
            <a:spLocks noGrp="1"/>
          </p:cNvSpPr>
          <p:nvPr>
            <p:ph idx="14"/>
          </p:nvPr>
        </p:nvSpPr>
        <p:spPr>
          <a:xfrm>
            <a:off x="503237" y="1522097"/>
            <a:ext cx="11492475" cy="4629901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pl-PL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Organizacja pozarządowa może: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zarządzać m.in. rekrutacją wstępną, użytkownikami, bazą beneficjentów, bazą pracowników, bazą kontrahentów, formami wsparcia, ankietami, harmonogramem.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bieżąco weryfikować wskaźniki realizacji.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dodatkowo: może komunikować się z beneficjentami projektów za pomocą dedykowanego </a:t>
            </a:r>
            <a:r>
              <a:rPr lang="pl-PL" sz="27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komunikatora</a:t>
            </a:r>
            <a:r>
              <a:rPr lang="pl-PL" sz="2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8DF6BAA-D8E6-4AC5-B0DE-5236AD9EF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112" y="3297"/>
            <a:ext cx="1752600" cy="1393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679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2259106" y="277288"/>
            <a:ext cx="6440246" cy="56614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iPFRON+  dla Beneficjenta</a:t>
            </a:r>
          </a:p>
        </p:txBody>
      </p:sp>
      <p:sp>
        <p:nvSpPr>
          <p:cNvPr id="4" name="Symbol zastępczy zawartości 1"/>
          <p:cNvSpPr>
            <a:spLocks noGrp="1"/>
          </p:cNvSpPr>
          <p:nvPr>
            <p:ph idx="14"/>
          </p:nvPr>
        </p:nvSpPr>
        <p:spPr>
          <a:xfrm>
            <a:off x="503237" y="1522097"/>
            <a:ext cx="11492475" cy="4629901"/>
          </a:xfrm>
        </p:spPr>
        <p:txBody>
          <a:bodyPr anchor="ctr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+mn-cs"/>
              </a:rPr>
              <a:t>System iPFRON+ to istotne ułatwienie dla osób z niepełnosprawnościami oraz ich opiekunów, korzystających z programów wsparcia finansowanych ze środków PFRON.</a:t>
            </a:r>
            <a:endParaRPr kumimoji="0" lang="pl-PL" sz="2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Jest wyposażony w narzędzia aktywnie wspierające osoby z różnymi niepełnosprawnościami. Przewiduje gromadzenie: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þ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informacji o wszystkich projektach współfinansowanych ze środków PFRON;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þ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informacji o prowadzonej rekrutacji do projektu;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þ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danych kontaktowych do organizacji pozarządowej.</a:t>
            </a:r>
            <a:endParaRPr kumimoji="0" lang="pl-PL" sz="2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8DF6BAA-D8E6-4AC5-B0DE-5236AD9EF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112" y="3297"/>
            <a:ext cx="1752600" cy="1393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71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51B3C39-E013-4958-84B5-CBA0440744F9}"/>
              </a:ext>
            </a:extLst>
          </p:cNvPr>
          <p:cNvSpPr txBox="1">
            <a:spLocks/>
          </p:cNvSpPr>
          <p:nvPr/>
        </p:nvSpPr>
        <p:spPr>
          <a:xfrm>
            <a:off x="2466022" y="266740"/>
            <a:ext cx="908304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Zadania zlecane – art. 36 ustawy o rehabilitacji (…)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C2C6FCA3-09AC-4304-AE98-0DF2F180D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9565" y="1314379"/>
            <a:ext cx="1807630" cy="1807630"/>
          </a:xfrm>
          <a:prstGeom prst="rect">
            <a:avLst/>
          </a:prstGeom>
        </p:spPr>
      </p:pic>
      <p:sp>
        <p:nvSpPr>
          <p:cNvPr id="20" name="pole tekstowe 19" descr="Plan finansowy na 2023 r.">
            <a:extLst>
              <a:ext uri="{FF2B5EF4-FFF2-40B4-BE49-F238E27FC236}">
                <a16:creationId xmlns:a16="http://schemas.microsoft.com/office/drawing/2014/main" id="{50E28092-9B60-4FB6-A7D0-BAA21E56E0C1}"/>
              </a:ext>
            </a:extLst>
          </p:cNvPr>
          <p:cNvSpPr txBox="1"/>
          <p:nvPr/>
        </p:nvSpPr>
        <p:spPr>
          <a:xfrm>
            <a:off x="1809388" y="1352232"/>
            <a:ext cx="36551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 finansowy na </a:t>
            </a:r>
            <a:r>
              <a:rPr lang="pl-PL" sz="3200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2023</a:t>
            </a:r>
            <a:r>
              <a:rPr lang="pl-PL" sz="2400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r.</a:t>
            </a:r>
            <a:endParaRPr lang="pl-PL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pole tekstowe 15" descr="Kwota w mln">
            <a:extLst>
              <a:ext uri="{FF2B5EF4-FFF2-40B4-BE49-F238E27FC236}">
                <a16:creationId xmlns:a16="http://schemas.microsoft.com/office/drawing/2014/main" id="{2C7E3545-4717-4C4F-8C73-57BA8AA1A7C9}"/>
              </a:ext>
            </a:extLst>
          </p:cNvPr>
          <p:cNvSpPr txBox="1"/>
          <p:nvPr/>
        </p:nvSpPr>
        <p:spPr>
          <a:xfrm>
            <a:off x="2240597" y="1954343"/>
            <a:ext cx="2792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740</a:t>
            </a:r>
            <a:r>
              <a:rPr lang="pl-PL" sz="40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mln zł</a:t>
            </a:r>
            <a:endParaRPr lang="pl-PL" sz="4000" b="1" dirty="0">
              <a:solidFill>
                <a:schemeClr val="accent1"/>
              </a:solidFill>
            </a:endParaRPr>
          </a:p>
        </p:txBody>
      </p:sp>
      <p:pic>
        <p:nvPicPr>
          <p:cNvPr id="9" name="Grafika 8">
            <a:extLst>
              <a:ext uri="{FF2B5EF4-FFF2-40B4-BE49-F238E27FC236}">
                <a16:creationId xmlns:a16="http://schemas.microsoft.com/office/drawing/2014/main" id="{3773B483-8686-42F1-A39C-88FB29993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00890" y="2093660"/>
            <a:ext cx="1485550" cy="1485550"/>
          </a:xfrm>
          <a:prstGeom prst="rect">
            <a:avLst/>
          </a:prstGeom>
        </p:spPr>
      </p:pic>
      <p:sp>
        <p:nvSpPr>
          <p:cNvPr id="19" name="pole tekstowe 18" descr="Wypłacone środki - wg stanu na 30.09.2023 r. - ponad 446 mln zł">
            <a:extLst>
              <a:ext uri="{FF2B5EF4-FFF2-40B4-BE49-F238E27FC236}">
                <a16:creationId xmlns:a16="http://schemas.microsoft.com/office/drawing/2014/main" id="{3D9C9162-7EE0-4287-A019-82734764F484}"/>
              </a:ext>
            </a:extLst>
          </p:cNvPr>
          <p:cNvSpPr txBox="1"/>
          <p:nvPr/>
        </p:nvSpPr>
        <p:spPr>
          <a:xfrm>
            <a:off x="7297199" y="2421396"/>
            <a:ext cx="39779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Ponad  446 mln zł</a:t>
            </a:r>
            <a:endParaRPr lang="pl-PL" sz="4000" b="1" dirty="0">
              <a:solidFill>
                <a:schemeClr val="accent1"/>
              </a:solidFill>
            </a:endParaRP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E3F30B90-73F5-4653-97CF-02BAE0A54514}"/>
              </a:ext>
            </a:extLst>
          </p:cNvPr>
          <p:cNvSpPr txBox="1"/>
          <p:nvPr/>
        </p:nvSpPr>
        <p:spPr>
          <a:xfrm>
            <a:off x="7518718" y="3122009"/>
            <a:ext cx="336141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Wypłacone środki</a:t>
            </a:r>
            <a:endParaRPr lang="pl-PL" sz="24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l-PL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(wg stanu na 30 września 2023 r.) </a:t>
            </a:r>
            <a:endParaRPr lang="pl-PL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13" name="Grafika 12">
            <a:extLst>
              <a:ext uri="{FF2B5EF4-FFF2-40B4-BE49-F238E27FC236}">
                <a16:creationId xmlns:a16="http://schemas.microsoft.com/office/drawing/2014/main" id="{86C94B57-9A1F-4B90-9F17-C40D46A9A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8695" y="3922289"/>
            <a:ext cx="1807630" cy="1807630"/>
          </a:xfrm>
          <a:prstGeom prst="rect">
            <a:avLst/>
          </a:prstGeom>
        </p:spPr>
      </p:pic>
      <p:sp>
        <p:nvSpPr>
          <p:cNvPr id="22" name="pole tekstowe 21">
            <a:extLst>
              <a:ext uri="{FF2B5EF4-FFF2-40B4-BE49-F238E27FC236}">
                <a16:creationId xmlns:a16="http://schemas.microsoft.com/office/drawing/2014/main" id="{BB45008E-BD48-4EC0-9C83-71613E37AAEE}"/>
              </a:ext>
            </a:extLst>
          </p:cNvPr>
          <p:cNvSpPr txBox="1"/>
          <p:nvPr/>
        </p:nvSpPr>
        <p:spPr>
          <a:xfrm>
            <a:off x="2476182" y="4088105"/>
            <a:ext cx="232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1 103</a:t>
            </a:r>
            <a:endParaRPr lang="pl-PL" sz="4000" b="1" dirty="0">
              <a:solidFill>
                <a:schemeClr val="accent1"/>
              </a:solidFill>
            </a:endParaRPr>
          </a:p>
        </p:txBody>
      </p:sp>
      <p:sp>
        <p:nvSpPr>
          <p:cNvPr id="25" name="pole tekstowe 24" descr="Liczba umów w 2023 r. 1103.">
            <a:extLst>
              <a:ext uri="{FF2B5EF4-FFF2-40B4-BE49-F238E27FC236}">
                <a16:creationId xmlns:a16="http://schemas.microsoft.com/office/drawing/2014/main" id="{7ED0D9C7-9F9A-4601-8485-13D581AFE218}"/>
              </a:ext>
            </a:extLst>
          </p:cNvPr>
          <p:cNvSpPr txBox="1"/>
          <p:nvPr/>
        </p:nvSpPr>
        <p:spPr>
          <a:xfrm>
            <a:off x="2476182" y="4634539"/>
            <a:ext cx="32247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tx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Umowy w realizacji</a:t>
            </a:r>
            <a:endParaRPr lang="pl-PL" sz="28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E2F3B749-240D-4D5B-8117-41006DE1C903}"/>
              </a:ext>
            </a:extLst>
          </p:cNvPr>
          <p:cNvSpPr txBox="1"/>
          <p:nvPr/>
        </p:nvSpPr>
        <p:spPr>
          <a:xfrm>
            <a:off x="6431282" y="4635759"/>
            <a:ext cx="232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304 000</a:t>
            </a:r>
            <a:endParaRPr lang="pl-PL" sz="4000" b="1" dirty="0">
              <a:solidFill>
                <a:schemeClr val="accent1"/>
              </a:solidFill>
            </a:endParaRPr>
          </a:p>
        </p:txBody>
      </p:sp>
      <p:sp>
        <p:nvSpPr>
          <p:cNvPr id="27" name="pole tekstowe 26" descr="Liczba osób z niepełnosprawnością objętych wsparciem - 304 tys.">
            <a:extLst>
              <a:ext uri="{FF2B5EF4-FFF2-40B4-BE49-F238E27FC236}">
                <a16:creationId xmlns:a16="http://schemas.microsoft.com/office/drawing/2014/main" id="{7CF11CE3-8437-4FBC-B9B0-786B93750063}"/>
              </a:ext>
            </a:extLst>
          </p:cNvPr>
          <p:cNvSpPr txBox="1"/>
          <p:nvPr/>
        </p:nvSpPr>
        <p:spPr>
          <a:xfrm>
            <a:off x="6431282" y="5441450"/>
            <a:ext cx="40436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Liczba osób z niepełnosprawnością objętych wsparciem</a:t>
            </a:r>
            <a:endParaRPr lang="pl-PL" sz="2000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29" name="Grafika 28">
            <a:extLst>
              <a:ext uri="{FF2B5EF4-FFF2-40B4-BE49-F238E27FC236}">
                <a16:creationId xmlns:a16="http://schemas.microsoft.com/office/drawing/2014/main" id="{1E7B4C71-43BA-4DC8-85D9-CE11FAE13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8881042" y="3749727"/>
            <a:ext cx="1593918" cy="159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85039"/>
      </p:ext>
    </p:extLst>
  </p:cSld>
  <p:clrMapOvr>
    <a:masterClrMapping/>
  </p:clrMapOvr>
</p:sld>
</file>

<file path=ppt/theme/theme1.xml><?xml version="1.0" encoding="utf-8"?>
<a:theme xmlns:a="http://schemas.openxmlformats.org/drawingml/2006/main" name="wzorzec Tauron">
  <a:themeElements>
    <a:clrScheme name="TAURON_01">
      <a:dk1>
        <a:srgbClr val="707173"/>
      </a:dk1>
      <a:lt1>
        <a:srgbClr val="FFFFFF"/>
      </a:lt1>
      <a:dk2>
        <a:srgbClr val="E2007A"/>
      </a:dk2>
      <a:lt2>
        <a:srgbClr val="FFFFFF"/>
      </a:lt2>
      <a:accent1>
        <a:srgbClr val="272E74"/>
      </a:accent1>
      <a:accent2>
        <a:srgbClr val="8BB63A"/>
      </a:accent2>
      <a:accent3>
        <a:srgbClr val="EEC109"/>
      </a:accent3>
      <a:accent4>
        <a:srgbClr val="6E6E6D"/>
      </a:accent4>
      <a:accent5>
        <a:srgbClr val="791A4E"/>
      </a:accent5>
      <a:accent6>
        <a:srgbClr val="E2007A"/>
      </a:accent6>
      <a:hlink>
        <a:srgbClr val="000000"/>
      </a:hlink>
      <a:folHlink>
        <a:srgbClr val="000000"/>
      </a:folHlink>
    </a:clrScheme>
    <a:fontScheme name="TAUR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AURON_01">
        <a:dk1>
          <a:srgbClr val="707173"/>
        </a:dk1>
        <a:lt1>
          <a:srgbClr val="FFFFFF"/>
        </a:lt1>
        <a:dk2>
          <a:srgbClr val="E2007A"/>
        </a:dk2>
        <a:lt2>
          <a:srgbClr val="FFFFFF"/>
        </a:lt2>
        <a:accent1>
          <a:srgbClr val="272E74"/>
        </a:accent1>
        <a:accent2>
          <a:srgbClr val="8BB63A"/>
        </a:accent2>
        <a:accent3>
          <a:srgbClr val="EEC109"/>
        </a:accent3>
        <a:accent4>
          <a:srgbClr val="6E6E6D"/>
        </a:accent4>
        <a:accent5>
          <a:srgbClr val="791A4E"/>
        </a:accent5>
        <a:accent6>
          <a:srgbClr val="E2007A"/>
        </a:accent6>
        <a:hlink>
          <a:srgbClr val="000000"/>
        </a:hlink>
        <a:folHlink>
          <a:srgbClr val="000000"/>
        </a:folHlink>
      </a:clrScheme>
    </a:extraClrScheme>
    <a:extraClrScheme>
      <a:clrScheme name="TAURON_02">
        <a:dk1>
          <a:srgbClr val="707173"/>
        </a:dk1>
        <a:lt1>
          <a:srgbClr val="FFFFFF"/>
        </a:lt1>
        <a:dk2>
          <a:srgbClr val="E2007A"/>
        </a:dk2>
        <a:lt2>
          <a:srgbClr val="FFFFFF"/>
        </a:lt2>
        <a:accent1>
          <a:srgbClr val="344290"/>
        </a:accent1>
        <a:accent2>
          <a:srgbClr val="B6C92F"/>
        </a:accent2>
        <a:accent3>
          <a:srgbClr val="F5D300"/>
        </a:accent3>
        <a:accent4>
          <a:srgbClr val="858585"/>
        </a:accent4>
        <a:accent5>
          <a:srgbClr val="901C61"/>
        </a:accent5>
        <a:accent6>
          <a:srgbClr val="E2007A"/>
        </a:accent6>
        <a:hlink>
          <a:srgbClr val="000000"/>
        </a:hlink>
        <a:folHlink>
          <a:srgbClr val="000000"/>
        </a:folHlink>
      </a:clrScheme>
    </a:extraClrScheme>
    <a:extraClrScheme>
      <a:clrScheme name="TAURON_03">
        <a:dk1>
          <a:srgbClr val="707173"/>
        </a:dk1>
        <a:lt1>
          <a:srgbClr val="FFFFFF"/>
        </a:lt1>
        <a:dk2>
          <a:srgbClr val="E2007A"/>
        </a:dk2>
        <a:lt2>
          <a:srgbClr val="FFFFFF"/>
        </a:lt2>
        <a:accent1>
          <a:srgbClr val="4461A8"/>
        </a:accent1>
        <a:accent2>
          <a:srgbClr val="DCDB1D"/>
        </a:accent2>
        <a:accent3>
          <a:srgbClr val="FFED00"/>
        </a:accent3>
        <a:accent4>
          <a:srgbClr val="9B9B9B"/>
        </a:accent4>
        <a:accent5>
          <a:srgbClr val="AA036C"/>
        </a:accent5>
        <a:accent6>
          <a:srgbClr val="E2007A"/>
        </a:accent6>
        <a:hlink>
          <a:srgbClr val="000000"/>
        </a:hlink>
        <a:folHlink>
          <a:srgbClr val="000000"/>
        </a:folHlink>
      </a:clrScheme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Niestandardowy 1">
      <a:dk1>
        <a:srgbClr val="53565A"/>
      </a:dk1>
      <a:lt1>
        <a:sysClr val="window" lastClr="FFFFFF"/>
      </a:lt1>
      <a:dk2>
        <a:srgbClr val="53565A"/>
      </a:dk2>
      <a:lt2>
        <a:srgbClr val="E7E6E6"/>
      </a:lt2>
      <a:accent1>
        <a:srgbClr val="48A23F"/>
      </a:accent1>
      <a:accent2>
        <a:srgbClr val="CB333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40ad173-2145-4701-92e2-f6d7cfeca3e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C05F75245C8D4EA846C6F83B340E3D" ma:contentTypeVersion="12" ma:contentTypeDescription="Utwórz nowy dokument." ma:contentTypeScope="" ma:versionID="a229b561c2562dbcf6c7f1047a6ce1d5">
  <xsd:schema xmlns:xsd="http://www.w3.org/2001/XMLSchema" xmlns:xs="http://www.w3.org/2001/XMLSchema" xmlns:p="http://schemas.microsoft.com/office/2006/metadata/properties" xmlns:ns3="640ad173-2145-4701-92e2-f6d7cfeca3e6" xmlns:ns4="7c2b2f71-cecd-4758-87a0-cdd945a75460" targetNamespace="http://schemas.microsoft.com/office/2006/metadata/properties" ma:root="true" ma:fieldsID="b8e2d596470ad928ae634faa22976684" ns3:_="" ns4:_="">
    <xsd:import namespace="640ad173-2145-4701-92e2-f6d7cfeca3e6"/>
    <xsd:import namespace="7c2b2f71-cecd-4758-87a0-cdd945a754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ad173-2145-4701-92e2-f6d7cfeca3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2b2f71-cecd-4758-87a0-cdd945a754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E807FD-9D5C-4FCA-A786-C921B7342C92}">
  <ds:schemaRefs>
    <ds:schemaRef ds:uri="http://schemas.microsoft.com/office/2006/documentManagement/types"/>
    <ds:schemaRef ds:uri="7c2b2f71-cecd-4758-87a0-cdd945a7546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40ad173-2145-4701-92e2-f6d7cfeca3e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7593F09-39BD-46BB-87AE-530D07765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0ad173-2145-4701-92e2-f6d7cfeca3e6"/>
    <ds:schemaRef ds:uri="7c2b2f71-cecd-4758-87a0-cdd945a754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80751A-9DD6-42DA-B468-B5FA884C08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6224</TotalTime>
  <Words>904</Words>
  <Application>Microsoft Office PowerPoint</Application>
  <PresentationFormat>Panoramiczny</PresentationFormat>
  <Paragraphs>123</Paragraphs>
  <Slides>16</Slides>
  <Notes>16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  <vt:variant>
        <vt:lpstr>Pokazy niestandardowe</vt:lpstr>
      </vt:variant>
      <vt:variant>
        <vt:i4>1</vt:i4>
      </vt:variant>
    </vt:vector>
  </HeadingPairs>
  <TitlesOfParts>
    <vt:vector size="25" baseType="lpstr">
      <vt:lpstr>Arial</vt:lpstr>
      <vt:lpstr>Calibri</vt:lpstr>
      <vt:lpstr>Calibri Light</vt:lpstr>
      <vt:lpstr>Glober SemiBold Free</vt:lpstr>
      <vt:lpstr>Symbol</vt:lpstr>
      <vt:lpstr>Wingdings</vt:lpstr>
      <vt:lpstr>wzorzec Tauron</vt:lpstr>
      <vt:lpstr>Office Theme</vt:lpstr>
      <vt:lpstr>Zadania zlecane – nowa odsłona konkursu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iPFRON+  zarządzanie projektem</vt:lpstr>
      <vt:lpstr>iPFRON+  dla Beneficjenta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Pokaz niestandardowy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Knapik Gabriela</dc:creator>
  <cp:lastModifiedBy>Katarzyna Matusz</cp:lastModifiedBy>
  <cp:revision>49</cp:revision>
  <dcterms:created xsi:type="dcterms:W3CDTF">2023-02-22T15:45:54Z</dcterms:created>
  <dcterms:modified xsi:type="dcterms:W3CDTF">2023-11-15T10:37:45Z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0x01010057C05F75245C8D4EA846C6F83B340E3D</vt:lpwstr>
  </property>
</Properties>
</file>